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9" r:id="rId4"/>
    <p:sldMasterId id="21474837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6858000" cx="12192000"/>
  <p:notesSz cx="7772400" cy="10058400"/>
  <p:embeddedFontLst>
    <p:embeddedFont>
      <p:font typeface="Play"/>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C3AEC5-3F7B-4145-811E-6C8585CAFB2E}">
  <a:tblStyle styleId="{C6C3AEC5-3F7B-4145-811E-6C8585CAFB2E}"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lay-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Play-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8" name="Google Shape;1178;p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Welcome to the Creating a Networking Environment module. This module describes the customer usage of the AWS networking environment with the Amazon Virtual Private Cloud (VPC) service.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8" name="Google Shape;1278;p1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endParaRPr/>
          </a:p>
          <a:p>
            <a:pPr indent="0" lvl="0" marL="0" rtl="0" algn="l">
              <a:spcBef>
                <a:spcPts val="0"/>
              </a:spcBef>
              <a:spcAft>
                <a:spcPts val="0"/>
              </a:spcAft>
              <a:buNone/>
            </a:pPr>
            <a:r>
              <a:rPr lang="en-US">
                <a:latin typeface="Calibri"/>
                <a:ea typeface="Calibri"/>
                <a:cs typeface="Calibri"/>
                <a:sym typeface="Calibri"/>
              </a:rPr>
              <a:t>|For more information about CIDR blocks and netmasks, see “What are CIDR blocks” in the Content Resources page of your course.</a:t>
            </a:r>
            <a:endParaRPr/>
          </a:p>
          <a:p>
            <a:pPr indent="0" lvl="0" marL="0" rtl="0" algn="l">
              <a:spcBef>
                <a:spcPts val="0"/>
              </a:spcBef>
              <a:spcAft>
                <a:spcPts val="0"/>
              </a:spcAft>
              <a:buNone/>
            </a:pPr>
            <a:r>
              <a:rPr b="1"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When you want to define your AWS Cloud virtual network in an AWS Region, you will use the Amazon VPC service. You can programmatically define how your network is exposed to the internet and corporate environments.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To size your VPC, you allocate a range of private IP addresses to your VPC. The range of IP addresses determines the size of the VPC. A range of IP addresses is called a </a:t>
            </a:r>
            <a:r>
              <a:rPr lang="en-US">
                <a:solidFill>
                  <a:schemeClr val="dk1"/>
                </a:solidFill>
                <a:latin typeface="Calibri"/>
                <a:ea typeface="Calibri"/>
                <a:cs typeface="Calibri"/>
                <a:sym typeface="Calibri"/>
              </a:rPr>
              <a:t>Classless Inter-Domain Routing (CIDR) </a:t>
            </a:r>
            <a:r>
              <a:rPr b="0" i="0" lang="en-US">
                <a:solidFill>
                  <a:schemeClr val="dk1"/>
                </a:solidFill>
                <a:latin typeface="Calibri"/>
                <a:ea typeface="Calibri"/>
                <a:cs typeface="Calibri"/>
                <a:sym typeface="Calibri"/>
              </a:rPr>
              <a:t>block. It’s important to allocate an adequate number of IP addresses for your VPC because it’s time consuming and difficult to add more IP addresses later on. The maximum IPv4 VPC size is a </a:t>
            </a:r>
            <a:r>
              <a:rPr lang="en-US">
                <a:latin typeface="Calibri"/>
                <a:ea typeface="Calibri"/>
                <a:cs typeface="Calibri"/>
                <a:sym typeface="Calibri"/>
              </a:rPr>
              <a:t>/16</a:t>
            </a:r>
            <a:r>
              <a:rPr b="0" i="0" lang="en-US">
                <a:solidFill>
                  <a:schemeClr val="dk1"/>
                </a:solidFill>
                <a:latin typeface="Calibri"/>
                <a:ea typeface="Calibri"/>
                <a:cs typeface="Calibri"/>
                <a:sym typeface="Calibri"/>
              </a:rPr>
              <a:t> netmask with 65,536 IP addresses and the smallest a </a:t>
            </a:r>
            <a:r>
              <a:rPr lang="en-US">
                <a:latin typeface="Calibri"/>
                <a:ea typeface="Calibri"/>
                <a:cs typeface="Calibri"/>
                <a:sym typeface="Calibri"/>
              </a:rPr>
              <a:t>/28</a:t>
            </a:r>
            <a:r>
              <a:rPr b="0" i="0" lang="en-US">
                <a:solidFill>
                  <a:schemeClr val="dk1"/>
                </a:solidFill>
                <a:latin typeface="Calibri"/>
                <a:ea typeface="Calibri"/>
                <a:cs typeface="Calibri"/>
                <a:sym typeface="Calibri"/>
              </a:rPr>
              <a:t> netmask of 16 IP addresses. </a:t>
            </a:r>
            <a:r>
              <a:rPr lang="en-US">
                <a:latin typeface="Calibri"/>
                <a:ea typeface="Calibri"/>
                <a:cs typeface="Calibri"/>
                <a:sym typeface="Calibri"/>
              </a:rPr>
              <a:t>For more information about CIDR blocks and netmasks, see “What are CIDR blocks” in the Content Resources page of your course.</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When you create a VPC, you can specify it's IP addresses as IPv4 only or a dual stack. A dual stack VPC has both an IPv4 CIDR block and an IPv6 CIDR block. To plan, track, and monitor your IP addresses efficiently, you can use a VPC feature Amazon VPC IP Address Manager (IPAM).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 good reason to opt for IPv6 is that IPv6 has a large address space with each IP address sized at 128 bits. IPv4 IP addresses are only 32 bit. IPv6 also generally has better speed performance than IPv4 because it does not do NAT. Please note that effective early 2024 there will be a per hour cost for all public IPv4 addresses, whether attached to a service or not.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If you deploy your VPC over multiple AZs, the number of IP addresses should be spread evenly across each AZ.</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1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p1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After you create the VPC and make sure it has enough IP addresses, the next step is to decide how isolated resources should be in the VPC. Should a resource be reachable from the internet, corporate environment, other VPCs, or not?</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 VPC automatically comes with a router which uses a VPC main route table containing a set of routing rules, called routes. In the diagram, to route IPv4 traffic inside the VPC, the main route table has a default route rule with a destination of 10.0.0.0/16 and a target of local. The destination of 10.0.0.0/16 is the CIDR block of the VPC. This means every resource in the VPC is reachable by every other resource in the VPC. </a:t>
            </a:r>
            <a:r>
              <a:rPr lang="en-US">
                <a:solidFill>
                  <a:schemeClr val="dk1"/>
                </a:solidFill>
                <a:latin typeface="Calibri"/>
                <a:ea typeface="Calibri"/>
                <a:cs typeface="Calibri"/>
                <a:sym typeface="Calibri"/>
              </a:rPr>
              <a:t>In the diagram, EC2 instance A can access EC2 instance B through the main VPC route table. This default route can’t be deleted.</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 VPC can be divided into subnets. A subnet is a </a:t>
            </a:r>
            <a:r>
              <a:rPr lang="en-US">
                <a:latin typeface="Calibri"/>
                <a:ea typeface="Calibri"/>
                <a:cs typeface="Calibri"/>
                <a:sym typeface="Calibri"/>
              </a:rPr>
              <a:t>container for routing policies and </a:t>
            </a:r>
            <a:r>
              <a:rPr b="0" i="0" lang="en-US">
                <a:solidFill>
                  <a:schemeClr val="dk1"/>
                </a:solidFill>
                <a:latin typeface="Calibri"/>
                <a:ea typeface="Calibri"/>
                <a:cs typeface="Calibri"/>
                <a:sym typeface="Calibri"/>
              </a:rPr>
              <a:t>belongs to one AZ. Each subnet is a segment of the range of IP addresses of the VPC and should be significantly smaller than the VPC. </a:t>
            </a:r>
            <a:r>
              <a:rPr lang="en-US">
                <a:solidFill>
                  <a:schemeClr val="dk1"/>
                </a:solidFill>
                <a:latin typeface="Calibri"/>
                <a:ea typeface="Calibri"/>
                <a:cs typeface="Calibri"/>
                <a:sym typeface="Calibri"/>
              </a:rPr>
              <a:t>Subnet CIDR blocks can’t overlap.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The subnets in the example has a netmask of /20 allowing for 4096 IP addresses.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reserves the first four IP addresses and the last IP address in each subnet CIDR block. For example, in a subnet with CIDR block 10.0.0.0/20, AWS reserves the following five IP addresses for:</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10.0.0.0: Network address</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10.0.0.1: VPC local router</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10.0.0.2: DNS resolution</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10.0.0.3: Future use</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10.0.15.254: Network broadcast address</a:t>
            </a:r>
            <a:endParaRPr/>
          </a:p>
          <a:p>
            <a:pPr indent="-95250" lvl="0" marL="17145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It’s important to allocate enough IP addresses in a subnet. </a:t>
            </a: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p1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To isolate resources that share the same routing requirements, you can place them in public or private subnets. For resources that should be reached from the internet, create a subnet and an internet gateway.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An internet gateway is a VPC component that allows communication between resources in your VPC and the internet. It’s horizontally scaled, redundant, and highly available. An internet gateway supports IPv4 and IPv6 traffic. An internet gateway serves two purposes. First, it provides a target in your VPC route tables for internet-routable traffic. Second, the internet gateway performs NAT for instances that were assigned public IPv4 addresses.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To make your public subnet reachable from the internet, create an internet gateway and attach the internet gateway to the VPC. The internet gateway is a Regional resource and can only be attached to one VPC. Create an EC2 instance with a public IP address in the public subnet. </a:t>
            </a:r>
            <a:r>
              <a:rPr lang="en-US">
                <a:solidFill>
                  <a:schemeClr val="dk1"/>
                </a:solidFill>
                <a:latin typeface="Calibri"/>
                <a:ea typeface="Calibri"/>
                <a:cs typeface="Calibri"/>
                <a:sym typeface="Calibri"/>
              </a:rPr>
              <a:t>To send traffic through the internet gateway to the internet from the subnet, create a public subnet route table. Add a route to the public subnet route table with destination </a:t>
            </a:r>
            <a:r>
              <a:rPr b="0" lang="en-US">
                <a:solidFill>
                  <a:schemeClr val="dk1"/>
                </a:solidFill>
                <a:latin typeface="Calibri"/>
                <a:ea typeface="Calibri"/>
                <a:cs typeface="Calibri"/>
                <a:sym typeface="Calibri"/>
              </a:rPr>
              <a:t>0.0.0.0/0 to indicate all traffic and a target with the internet gateway ID. The main VPC route table is overridden with the routes of the public subnet route table.</a:t>
            </a:r>
            <a:endParaRPr/>
          </a:p>
          <a:p>
            <a:pPr indent="0" lvl="0" marL="0" marR="0" rtl="0" algn="l">
              <a:spcBef>
                <a:spcPts val="0"/>
              </a:spcBef>
              <a:spcAft>
                <a:spcPts val="0"/>
              </a:spcAft>
              <a:buClr>
                <a:schemeClr val="dk1"/>
              </a:buClr>
              <a:buSzPts val="1200"/>
              <a:buFont typeface="Calibri"/>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In the diagram, note that the EC2 instance has to have a public IP address to allow reachability from the internet. Public IP addresses are not associated with an AWS account and are released back to AWS when not in use.</a:t>
            </a:r>
            <a:endParaRPr>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1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9" name="Google Shape;1339;p1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An </a:t>
            </a:r>
            <a:r>
              <a:rPr i="0" lang="en-US">
                <a:latin typeface="Calibri"/>
                <a:ea typeface="Calibri"/>
                <a:cs typeface="Calibri"/>
                <a:sym typeface="Calibri"/>
              </a:rPr>
              <a:t>Elastic IP address </a:t>
            </a:r>
            <a:r>
              <a:rPr lang="en-US">
                <a:latin typeface="Calibri"/>
                <a:ea typeface="Calibri"/>
                <a:cs typeface="Calibri"/>
                <a:sym typeface="Calibri"/>
              </a:rPr>
              <a:t>is a static and public IPv4 address that you can associate with an EC2 instance. If the EC2 instance’s health deteriorates, you can transfer the Elastic IP address to a new, healthy EC2 instance. An EC2 instance private IP address is dynamic as it is released when the instance is terminated.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There’s no cost for the first Elastic IP address that’s associated with a running EC2 instance. You will incur cost for any additional Elastic IP addresses associated with the instance or the instance is stopped. If you detach the Elastic IP address from the instance and don’t associate it with another instance, you will incur an hourly cost.</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Elastic IP addresses can also be associated with a load balancer or a VPC network interface.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3" name="Google Shape;1363;p1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For resources that shouldn’t be accessible from the internet, you can define a VPC private subnet. </a:t>
            </a:r>
            <a:r>
              <a:rPr b="0" i="0" lang="en-US">
                <a:solidFill>
                  <a:schemeClr val="dk1"/>
                </a:solidFill>
                <a:latin typeface="Calibri"/>
                <a:ea typeface="Calibri"/>
                <a:cs typeface="Calibri"/>
                <a:sym typeface="Calibri"/>
              </a:rPr>
              <a:t>All resources in the private subnet aren’t reachable from the internet and don’t have direct access to the internet.</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It’s a best practice to define a custom route table for every subnet containing its own routes. In the diagram, the private subnet route table is identical to the main VPC route table. The EC2 instance can reach any resource in the VPC.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When a subnet doesn’t have an explicit routing table associated with it, the main VPC route table is used by default. A subnet can only be associated with one route table at a time, but you can associate multiple subnets in a subnet route table.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1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5" name="Google Shape;1385;p1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a:t>
            </a:r>
            <a:r>
              <a:rPr lang="en-US">
                <a:latin typeface="Calibri"/>
                <a:ea typeface="Calibri"/>
                <a:cs typeface="Calibri"/>
                <a:sym typeface="Calibri"/>
              </a:rPr>
              <a:t>hen you don’t want to expose a server IP address to other networks or the internet, it’s useful to use a NAT device. The NAT device replaces the private IP of the request initiator with it’s own public IP.</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In the example on the slide, the following sequence of events take place:</a:t>
            </a:r>
            <a:endParaRPr/>
          </a:p>
          <a:p>
            <a:pPr indent="0" lvl="0" marL="0" rtl="0" algn="l">
              <a:spcBef>
                <a:spcPts val="0"/>
              </a:spcBef>
              <a:spcAft>
                <a:spcPts val="0"/>
              </a:spcAft>
              <a:buNone/>
            </a:pPr>
            <a:r>
              <a:t/>
            </a:r>
            <a:endParaRPr>
              <a:latin typeface="Calibri"/>
              <a:ea typeface="Calibri"/>
              <a:cs typeface="Calibri"/>
              <a:sym typeface="Calibri"/>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source server initiates a request message to the NAT device with it’s own private IP of 10.0.0.17 as the message source IP.</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NAT device maps the message source IP to it’s own public IP of 89.89.0.100 and forwards the message to the destination server.</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destination server responds with the destination IP set as  89.89.0.100 to the NAT device.</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NAT device maps the response message destination IP to the source server’s private IP of 10.0.0.17 and forwards the message to the source server.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9" name="Google Shape;1409;p1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There are scenarios where there’s a requirement to have resources in a private subnet connect to the internet. The resources must stay private and not discoverable by the internet. For example, requesting patches from the internet to download on an EC2 instance.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You can use a NAT device to allow resources in private subnets to connect to the internet, other VPCs, or on-premises networks. These instances can communicate with services outside the VPC, but they can’t receive unsolicited connection requests.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offers two types of NAT device solutions. You can use an AWS managed NAT device offered by AWS, called a NAT</a:t>
            </a:r>
            <a:r>
              <a:rPr b="0" i="1"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gateway, or you can create your own NAT device on an EC2 instance, called a NAT</a:t>
            </a:r>
            <a:r>
              <a:rPr b="0" i="1"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instance. Because a NAT gateway is a managed AWS service, it incurs an hourly cost. A NAT device instance incurs EC2 costs.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1. In the image above, EC2 application instance 1 initiated a request to the NAT gateway using the private subnet route table. The NAT gateway replaces the source IPv4 address of the instance with the address of the NAT gateway. The NAT gateway sends the request to the internet gateway and receives the response. When sending the response back to the instance, the NAT gateway translates the IP address back to the private EC2 application instance 1 IPv4 address.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2. Similarly, EC2 application instance 2 initiated a request to the NAT instance using the private subnet route table. The NAT instance replaces the source IPv4 address of the instance with the address of the NAT instance. The NAT gateway sends the request to the internet gateway and receives the response. When sending response traffic to back the instance, the NAT instance translates the addresses back to the private EC2 application instance 2 IPv4 address.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recommends that you use NAT gateways over NAT instances because they provide better availability and bandwidth and require less effort on your part to administer. For resilience when using multiple AZs, deploy a NAT gateway in each AZ.</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For IPv6 private subnets, use an egress-only internet gateway to allow outbound communication over IPv6 to the internet and prevent the internet from initiating an IPv6 connection with your instances.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1" name="Google Shape;1451;p1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is a class activity where students should decide which business application instance is suitable for a private or public subnet. Answers are provided on the second slide.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The next slide provides examples for your review.</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9" name="Google Shape;1459;p1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Take a moment to think about whether the instances in these examples should be put into a public or private subnet.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3" name="Google Shape;1473;p1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Data store instances and batch-processing instances should be placed into private subnets. You can put web-tier instances into a public subnet. However, AWS recommends that you place web-tier instances inside </a:t>
            </a:r>
            <a:r>
              <a:rPr i="0" lang="en-US">
                <a:solidFill>
                  <a:schemeClr val="dk1"/>
                </a:solidFill>
                <a:latin typeface="Calibri"/>
                <a:ea typeface="Calibri"/>
                <a:cs typeface="Calibri"/>
                <a:sym typeface="Calibri"/>
              </a:rPr>
              <a:t>private</a:t>
            </a:r>
            <a:r>
              <a:rPr lang="en-US">
                <a:solidFill>
                  <a:schemeClr val="dk1"/>
                </a:solidFill>
                <a:latin typeface="Calibri"/>
                <a:ea typeface="Calibri"/>
                <a:cs typeface="Calibri"/>
                <a:sym typeface="Calibri"/>
              </a:rPr>
              <a:t> subnets behind a load balancer. In some environments, you must attach web application instances to Elastic IP addresses directly (although you can also attach an Elastic IP address to a load balancer). In those cases, web application instances must be in a public subnet. A NAT gateway or instance must be placed in a public subnet to have access to an internet gateway.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5" name="Google Shape;1185;p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introduction section describes the content of this module.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2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5" name="Google Shape;1495;p2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2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3" name="Google Shape;1503;p2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goes over how to secure network resources.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2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0" name="Google Shape;1510;p2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1" i="0" lang="en-US">
                <a:solidFill>
                  <a:schemeClr val="dk1"/>
                </a:solidFill>
                <a:latin typeface="Calibri"/>
                <a:ea typeface="Calibri"/>
                <a:cs typeface="Calibri"/>
                <a:sym typeface="Calibri"/>
              </a:rPr>
              <a:t>Image description: </a:t>
            </a:r>
            <a:r>
              <a:rPr b="0" i="0" lang="en-US">
                <a:solidFill>
                  <a:schemeClr val="dk1"/>
                </a:solidFill>
                <a:latin typeface="Calibri"/>
                <a:ea typeface="Calibri"/>
                <a:cs typeface="Calibri"/>
                <a:sym typeface="Calibri"/>
              </a:rPr>
              <a:t>Network</a:t>
            </a:r>
            <a:r>
              <a:rPr b="1" i="0"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traffic flow from a client application using a secure network protocol to an internet gateway. The internet gateway forwards n</a:t>
            </a:r>
            <a:r>
              <a:rPr b="0" lang="en-US">
                <a:latin typeface="Calibri"/>
                <a:ea typeface="Calibri"/>
                <a:cs typeface="Calibri"/>
                <a:sym typeface="Calibri"/>
              </a:rPr>
              <a:t>etwork traffic through the route table layer, network access control list (network ACL) layer, subnet layer, and security group layer to EC2 instance. </a:t>
            </a:r>
            <a:r>
              <a:rPr b="1" i="0" lang="en-US">
                <a:solidFill>
                  <a:schemeClr val="dk1"/>
                </a:solidFill>
                <a:latin typeface="Calibri"/>
                <a:ea typeface="Calibri"/>
                <a:cs typeface="Calibri"/>
                <a:sym typeface="Calibri"/>
              </a:rPr>
              <a:t>End of image description.</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Isolating resources in a public subnet does not provide enough security measures for VPC resources. </a:t>
            </a:r>
            <a:r>
              <a:rPr lang="en-US">
                <a:solidFill>
                  <a:schemeClr val="dk1"/>
                </a:solidFill>
                <a:latin typeface="Calibri"/>
                <a:ea typeface="Calibri"/>
                <a:cs typeface="Calibri"/>
                <a:sym typeface="Calibri"/>
              </a:rPr>
              <a:t>Now that you know how to design a network environment and connect it to the internet, you must isolate your applications and workloads.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As a best practice, you should secure your resources with multiple layers of defense. A client application can use a secure network protocol such as TLS and HTTPS to encrypt data payload in transit. This will ensure that third party actors can’t read or impersonate the traffic.</a:t>
            </a:r>
            <a:br>
              <a:rPr lang="en-US">
                <a:solidFill>
                  <a:schemeClr val="dk1"/>
                </a:solidFill>
                <a:latin typeface="Calibri"/>
                <a:ea typeface="Calibri"/>
                <a:cs typeface="Calibri"/>
                <a:sym typeface="Calibri"/>
              </a:rPr>
            </a:b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In a VPC, you can add both security groups and network ACLs to further protect your EC2 instances in a subnet. When you implement both network ACLs and security groups as a defense-in-depth way of controlling traffic, a mistake in the configuration of one of these controls won’t expose the instance to unwanted traffic.</a:t>
            </a:r>
            <a:endParaRPr>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2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6" name="Google Shape;1546;p2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Security groups and network ACLs both are mechanisms that allow you to define network traffic filters called rules. Both can be used simultaneously, or only one can be used. Think of it as a person that lives in a high rise apartment in a big city.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To get into their own apartment, they first have to enter the building. A doorman protects the building and only lets in the tenants living in the building. In the same way, network ACLs act as a subnet firewall for VPC subnets by only letting in the traffic allowed by the ACL rules.</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After the person enters the building, they arrive at their locked apartment door, which protects the apartment. They can only gain entry into the apartment by using their key. In the same way, security groups act as a resource firewall for resources such as EC2 instances. They specify rules to filter network traffic to and from a resource. </a:t>
            </a:r>
            <a:endParaRPr>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2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1" name="Google Shape;1571;p2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Security groups are stateful firewalls that act at the level of instance or a network interface. They can span </a:t>
            </a:r>
            <a:r>
              <a:rPr b="0" i="0" lang="en-US">
                <a:solidFill>
                  <a:schemeClr val="dk1"/>
                </a:solidFill>
                <a:latin typeface="Calibri"/>
                <a:ea typeface="Calibri"/>
                <a:cs typeface="Calibri"/>
                <a:sym typeface="Calibri"/>
              </a:rPr>
              <a:t>can span multiple AZs. For each security group, you add separate sets of rules for inbound and outbound traffic. Resources with the same security requirements should be grouped together in one security group. In this example, business application instances across multiple AZs are associated with the same security group.</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You can choose the ports and protocols to allow for inbound and outbound traffic. You can specify allow rules, but not deny rules. In the above example, the security group has an inbound security group rule to allow HTTPS TCP traffic from the load balancer security group on port 443. You can also define relationships between security groups. For example, instances within a database tier security group only accept traffic from instances within the application tier, by reference to the security groups applied to the instances involved.</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Security groups are stateful. </a:t>
            </a:r>
            <a:r>
              <a:rPr lang="en-US">
                <a:latin typeface="Calibri"/>
                <a:ea typeface="Calibri"/>
                <a:cs typeface="Calibri"/>
                <a:sym typeface="Calibri"/>
              </a:rPr>
              <a:t>Stateful means that return traffic is automatically allowed, regardless of any rules.</a:t>
            </a:r>
            <a:r>
              <a:rPr lang="en-US">
                <a:solidFill>
                  <a:schemeClr val="dk1"/>
                </a:solidFill>
                <a:latin typeface="Calibri"/>
                <a:ea typeface="Calibri"/>
                <a:cs typeface="Calibri"/>
                <a:sym typeface="Calibri"/>
              </a:rPr>
              <a:t> For example, say that you are browsing a website from your home computer. It sends a HTTPS request message to the EC2 application instance 1 using the TCP protocol on port 443. Because the inbound security group rules allow HTTPS traffic on port 443, information about the connection is tracked. The response traffic from the EC2 application instance 1 is not tracked as a new request. Instead, it is tracked as an established connection. The response is allowed to flow out of the instance, even if your outbound security group rules restrict outbound HTTPS traffic.</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When you first create a security group, it has no inbound rules. Therefore, no inbound traffic is allowed until you add inbound rules to the security group. The new security group does have an outbound rule that allows all outbound traffic from the resource. You can remove the rule and add outbound rules that allow specific outbound traffic only. If your security group has no outbound rules, no outbound traffic is allowed.</a:t>
            </a:r>
            <a:endParaRPr b="1">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2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4" name="Google Shape;1594;p2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 </a:t>
            </a:r>
            <a:r>
              <a:rPr b="0" i="0" lang="en-US">
                <a:latin typeface="Calibri"/>
                <a:ea typeface="Calibri"/>
                <a:cs typeface="Calibri"/>
                <a:sym typeface="Calibri"/>
              </a:rPr>
              <a:t>network access control list (network ACL)</a:t>
            </a:r>
            <a:r>
              <a:rPr b="1" i="0" lang="en-US">
                <a:latin typeface="Calibri"/>
                <a:ea typeface="Calibri"/>
                <a:cs typeface="Calibri"/>
                <a:sym typeface="Calibri"/>
              </a:rPr>
              <a:t> </a:t>
            </a:r>
            <a:r>
              <a:rPr lang="en-US">
                <a:latin typeface="Calibri"/>
                <a:ea typeface="Calibri"/>
                <a:cs typeface="Calibri"/>
                <a:sym typeface="Calibri"/>
              </a:rPr>
              <a:t>is an optional layer of security for your subnet. It acts as a firewall for controlling traffic in and out of one or more subnets. To add another layer of security to your subnet, you can set up network ACLs with rules in the same way that security group rules are set up.</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Each subnet in your VPC must be associated with a network ACL. If you don't explicitly associate a subnet with a network ACL, the subnet is automatically associated with the default network ACL. You can associate a network ACL with multiple subnets. However, a subnet can be associated with only one network ACL at a time. When you associate a network ACL with a subnet, the previous association is removed. </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 network ACL has separate inbound and outbound rules, and each rule can either allow or deny traffic. Your VPC automatically comes with a default network ACL. It allows all inbound and outbound IPv4 traffic and, if applicable, IPv6 traffic. It contains two inbound rules for all traffic: rule 100 to allow all traffic on all ports and an asterisk(*) rule to deny all traffic on all ports. The asterisk rule’s purpose is to catch any traffic caused by misconfigured rules. Similarly, the outbound rules allows all traffic on all ports with the 100 rule and also has an asterisk rule to deny all traffic on all ports.</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If you create a custom network ACL, it will include the star deny all traffic rule for inbound and outbound traffic. You can add numbered rules for specific IP addresses or CIDR blocks to allow or deny traffic for a specific traffic type and port. In the example above, the inbound ACL rule 100 only allows HTTPS TCP traffic from the IP address 188.7.55.9/32 on port 443. The inbound asterisk rule denies all traffic on all ports. The outbound 100 ACL rule allows HTTPS traffic on port 443, while the asterisk rule denies all traffic on all ports.</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Network ACLs are </a:t>
            </a:r>
            <a:r>
              <a:rPr i="0" lang="en-US">
                <a:latin typeface="Calibri"/>
                <a:ea typeface="Calibri"/>
                <a:cs typeface="Calibri"/>
                <a:sym typeface="Calibri"/>
              </a:rPr>
              <a:t>stateless</a:t>
            </a:r>
            <a:r>
              <a:rPr lang="en-US">
                <a:latin typeface="Calibri"/>
                <a:ea typeface="Calibri"/>
                <a:cs typeface="Calibri"/>
                <a:sym typeface="Calibri"/>
              </a:rPr>
              <a:t>, which means that no information about a request is maintained after a request is processed. Return traffic must be explicitly allowed by rules. </a:t>
            </a:r>
            <a:endParaRPr/>
          </a:p>
          <a:p>
            <a:pPr indent="0" lvl="0" marL="0" rtl="0" algn="l">
              <a:spcBef>
                <a:spcPts val="0"/>
              </a:spcBef>
              <a:spcAft>
                <a:spcPts val="0"/>
              </a:spcAft>
              <a:buNone/>
            </a:pPr>
            <a:r>
              <a:t/>
            </a: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2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9" name="Google Shape;1619;p2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It’s important to note the differences between security groups and network ACLs. Security groups operate at resource level while network ACLs operate at subnet level. Security groups only specify allow traffic rules while network ACLs specify deny and allow traffic rules.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Security group rules are stateful, so response traffic is automatically allowed. Network ACLs are stateless, and response traffic is evaluated with an inbound or outbound rule set.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All inbound or outbound rules in the security group are evaluated at run time. With network ACLs, the inbound and outbound rules are evaluated in number order and the evaluation stops when the traffic matches the rule.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By default, security groups don’t allow any inbound traffic but allow all outbound traffic. Network ACLs allow all inbound and outbound traffic by default. AWS recommends to use security groups over network ACLs where possible for ease of maintenance and flexibility.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2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8" name="Google Shape;1628;p2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When organizations are dealing with sensitive data or have strict compliance requirements, AWS Network Firewall is available as another security layer to add to security groups and network ACLs. AWS Network firewall acts as a buffer to ensure traffic sent to VPC resources is not malicious.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It’s a stateful, managed network firewall and intrusion detection and prevention service for a VPC. It’s deployed in a firewall subnet which inspects all incoming VPC traffic to protect VPC subnets. To implement an AWS Network Firewall endpoint, modify your Amazon VPC route tables to send your network traffic through the Network Firewall firewall endpoints. Route table 1 and route table 2 are modified to route traffic through the firewall endpoint. In the example, all traffic external to the VPC is then routed first through route table 1, to the AWS Network Firewall endpoint, and then through route table 2 to the EC2 application instance in the VPC private subnet.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Route table 1 would be modified to have an all traffic destination from an external target like an internet gateway ID. Route table 2 would accept only traffic from firewall subnet with a destination of all traffic and a target of firewall subnet ID.</a:t>
            </a:r>
            <a:endParaRPr b="1">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2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6" name="Google Shape;1656;p2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One of the options companies use to administrate resources in a VPC private subnet, is to use a bastion host in a public subnet. A </a:t>
            </a:r>
            <a:r>
              <a:rPr i="0" lang="en-US">
                <a:solidFill>
                  <a:schemeClr val="dk1"/>
                </a:solidFill>
                <a:latin typeface="Calibri"/>
                <a:ea typeface="Calibri"/>
                <a:cs typeface="Calibri"/>
                <a:sym typeface="Calibri"/>
              </a:rPr>
              <a:t>bastion host </a:t>
            </a:r>
            <a:r>
              <a:rPr lang="en-US">
                <a:solidFill>
                  <a:schemeClr val="dk1"/>
                </a:solidFill>
                <a:latin typeface="Calibri"/>
                <a:ea typeface="Calibri"/>
                <a:cs typeface="Calibri"/>
                <a:sym typeface="Calibri"/>
              </a:rPr>
              <a:t>is a server that provides maintenance access to a private subnet from an external network instead of providing direct access to an instance in a private subnet. The administrator is granted access to the bastion host with a security group rule. The bastion host EC2 instances have IAM policies attached to provide access to resources in the VPC. You can use a bastion host to minimize the chances of potential attack on resources in your private subnet while allowing restricted access for server administration purposes. </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example, suppose you want to allow connections from an external network to Linux instances in a private subnet of your VPC through Secure Shell, or SSH. You can use a bastion host to mitigate the risk of allowing these external SSH connections to the instances in the private subnet.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In the example above, the bastion host is an EC2 instance in a public subnet of the VPC. The bastion host user connects from an on-premises environment to the bastion host. Security group A allows administration traffic with a rule allowing SSH TCP traffic on port 22 from a specified IP address range. The EC2 application instance in the private subnet in security group B allows SSH TCP traffic on port 22 from security group A. </a:t>
            </a:r>
            <a:r>
              <a:rPr lang="en-US">
                <a:latin typeface="Calibri"/>
                <a:ea typeface="Calibri"/>
                <a:cs typeface="Calibri"/>
                <a:sym typeface="Calibri"/>
              </a:rPr>
              <a:t>Ideally, the bastion host should be the only source of SSH traffic to your Linux instance in the private subnet. </a:t>
            </a:r>
            <a:endParaRPr b="1">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2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4" name="Google Shape;1684;p2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p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3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2" name="Google Shape;1692;p3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demo is recorded as an .MP4 file with captions. Students access it through the online course. Durations for each demo are included in the instructor guide.</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Find this recorded demo in your course as part of this module.</a:t>
            </a:r>
            <a:endParaRPr>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p3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0" name="Google Shape;1700;p3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goes over how to connect to managed AWS services from a VPC.</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3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7" name="Google Shape;1707;p3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Image description: </a:t>
            </a:r>
            <a:r>
              <a:rPr lang="en-US">
                <a:latin typeface="Calibri"/>
                <a:ea typeface="Calibri"/>
                <a:cs typeface="Calibri"/>
                <a:sym typeface="Calibri"/>
              </a:rPr>
              <a:t>Architectural diagram of an AWS VPC with an EC2 instance in the private subnet. An Amazon S3 bucket using separate Gateway VPC endpoint. The EC2 instance can access other AWS managed services and Amazon S3 using an interface VPC endpoint. </a:t>
            </a:r>
            <a:r>
              <a:rPr b="1" lang="en-US">
                <a:latin typeface="Calibri"/>
                <a:ea typeface="Calibri"/>
                <a:cs typeface="Calibri"/>
                <a:sym typeface="Calibri"/>
              </a:rPr>
              <a:t>End of image description.</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Let’s say you successfully deployed and configured your workload on an EC2 instance in a private subnet. However, the workload needs access to an Amazon Simple Storage Service (Amazon S3) bucket in your AWS account in the same AWS Region. Amazon S3 is a managed AWS service and operates outside of your VPC. There’s no direct connectivity from the EC2 instance within your VPC to the Amazon S3 bucket.</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One solution would be that Amazon S3 buckets can be reached with a public Region access point from VPC resources. The problem is that the request will be routed though the internet, incurring data transfer costs.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3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7" name="Google Shape;1727;p3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Image description: </a:t>
            </a:r>
            <a:r>
              <a:rPr lang="en-US">
                <a:solidFill>
                  <a:schemeClr val="dk1"/>
                </a:solidFill>
                <a:latin typeface="Calibri"/>
                <a:ea typeface="Calibri"/>
                <a:cs typeface="Calibri"/>
                <a:sym typeface="Calibri"/>
              </a:rPr>
              <a:t>Architectural diagram of an AWS VPC with an interface VPC endpoint. The VPC contains a private subnet with an elastic network interface. The EC2 instance inside the private subnet can access other AWS managed services and Amazon S3 using the elastic network interface belonging to the interface VPC endpoint. The interface VPC endpoint has an IAM policy attached. </a:t>
            </a:r>
            <a:r>
              <a:rPr b="1" lang="en-US">
                <a:solidFill>
                  <a:schemeClr val="dk1"/>
                </a:solidFill>
                <a:latin typeface="Calibri"/>
                <a:ea typeface="Calibri"/>
                <a:cs typeface="Calibri"/>
                <a:sym typeface="Calibri"/>
              </a:rPr>
              <a:t>End of image description.</a:t>
            </a:r>
            <a:endParaRPr/>
          </a:p>
          <a:p>
            <a:pPr indent="0" lvl="0" marL="0" marR="0" rtl="0" algn="l">
              <a:spcBef>
                <a:spcPts val="0"/>
              </a:spcBef>
              <a:spcAft>
                <a:spcPts val="0"/>
              </a:spcAft>
              <a:buClr>
                <a:schemeClr val="dk1"/>
              </a:buClr>
              <a:buSzPts val="1200"/>
              <a:buFont typeface="Calibri"/>
              <a:buNone/>
            </a:pPr>
            <a:r>
              <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A more direct and secure solution to connect the EC2 instance to an Amazon S3 bucket is to use a VPC endpoint. </a:t>
            </a:r>
            <a:r>
              <a:rPr b="0" i="0" lang="en-US">
                <a:solidFill>
                  <a:schemeClr val="dk1"/>
                </a:solidFill>
                <a:latin typeface="Calibri"/>
                <a:ea typeface="Calibri"/>
                <a:cs typeface="Calibri"/>
                <a:sym typeface="Calibri"/>
              </a:rPr>
              <a:t>There are two types of VPC endpoints: interface VPC endpoints and gateway VPC endpoints. Interface endpoints are provided by AWS PrivateLink. The AWS PrivateLink service is designed to solve connectivity between VPCs and managed AWS services. For a complete list of AWS PrivateLink supported AWS services, refer to the resource list.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Interface VPC endpoints allows you to privately connect your VPC to AWS managed services as if they were in your VPC. In the above example, the EC2 instance can use the interface VPC endpoint to connect to the Amazon S3 bucket using AWS PrivateLink network.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For every interface VPC endpoint, AWS creates an elastic network interface in every VPC subnet and assigns it a private IP address from the subnet address range. An elastic network interface is a logical networking component in a VPC that represents a virtual network card.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To control user or application access to the VPC, you can use an AWS Identity and Access Management (IAM) resource policy. This will separately secure the VPC endpoint and accessible resources. The interface VPC endpoints are priced for hourly endpoint usage and the amount of data processed per month.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3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4" name="Google Shape;1764;p3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Image description: </a:t>
            </a:r>
            <a:r>
              <a:rPr lang="en-US">
                <a:latin typeface="Calibri"/>
                <a:ea typeface="Calibri"/>
                <a:cs typeface="Calibri"/>
                <a:sym typeface="Calibri"/>
              </a:rPr>
              <a:t>Architectural diagram of an AWS VPC with an interface VPC endpoint. The VPC contains a private subnet with an elastic network interface. The EC2 instance inside the private subnet can Amazon S3 using the network interface belonging to the interface VPC endpoint. </a:t>
            </a:r>
            <a:r>
              <a:rPr b="1" lang="en-US">
                <a:latin typeface="Calibri"/>
                <a:ea typeface="Calibri"/>
                <a:cs typeface="Calibri"/>
                <a:sym typeface="Calibri"/>
              </a:rPr>
              <a:t>End of image description.</a:t>
            </a:r>
            <a:endParaRPr/>
          </a:p>
          <a:p>
            <a:pPr indent="0" lvl="0" marL="0" marR="0" rtl="0" algn="l">
              <a:spcBef>
                <a:spcPts val="0"/>
              </a:spcBef>
              <a:spcAft>
                <a:spcPts val="0"/>
              </a:spcAft>
              <a:buClr>
                <a:schemeClr val="dk1"/>
              </a:buClr>
              <a:buSzPts val="1200"/>
              <a:buFont typeface="Calibri"/>
              <a:buNone/>
            </a:pPr>
            <a:r>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To set up an interface endpoint, follow these general steps from the Amazon VPC console:</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Specify the name of the AWS service, endpoint service, or AWS Marketplace service that you want to connect to.</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Choose the VPC where you want to create the interface endpoint. You can specify more than one subnet in different Availability Zones (AZs), as supported by the service. Doing so helps ensure that your interface endpoint is resilient to AZ failures. In that case, an elastic network interface is created in each subnet that you specify. </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Choose a subnet in your VPC that will use the interface endpoint. When you create an interface endpoint for a service in your VPC, a network interface is created in the selected subnet. The network interface has a private IP address that serves as an entry point for traffic destined to the service. </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Specify the security groups to associate with the network interface. The security group rules control the traffic to the network interface from resources in your VPC. If you do not specify a security group, the default security group for the VPC is used.</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Services cannot initiate requests to resources in your VPC through the endpoint. An endpoint only returns responses to traffic that are initiated from resources in your VPC.</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p3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8" name="Google Shape;1798;p3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Image description: </a:t>
            </a:r>
            <a:r>
              <a:rPr lang="en-US">
                <a:solidFill>
                  <a:schemeClr val="dk1"/>
                </a:solidFill>
                <a:latin typeface="Calibri"/>
                <a:ea typeface="Calibri"/>
                <a:cs typeface="Calibri"/>
                <a:sym typeface="Calibri"/>
              </a:rPr>
              <a:t>Architectural diagram of an AWS VPC with two gateway VPC endpoints. The EC2 instance in the private subnet can connect to Amazon DynamoDB and Amazon S3 each using separate gateway VPC endpoints through a private subnet route table. </a:t>
            </a:r>
            <a:r>
              <a:rPr b="1" lang="en-US">
                <a:solidFill>
                  <a:schemeClr val="dk1"/>
                </a:solidFill>
                <a:latin typeface="Calibri"/>
                <a:ea typeface="Calibri"/>
                <a:cs typeface="Calibri"/>
                <a:sym typeface="Calibri"/>
              </a:rPr>
              <a:t>End of image description.</a:t>
            </a:r>
            <a:endParaRPr/>
          </a:p>
          <a:p>
            <a:pPr indent="0" lvl="0" marL="0" marR="0" rtl="0" algn="l">
              <a:spcBef>
                <a:spcPts val="0"/>
              </a:spcBef>
              <a:spcAft>
                <a:spcPts val="0"/>
              </a:spcAft>
              <a:buClr>
                <a:schemeClr val="dk1"/>
              </a:buClr>
              <a:buSzPts val="1200"/>
              <a:buFont typeface="Calibri"/>
              <a:buNone/>
            </a:pPr>
            <a:r>
              <a:t/>
            </a:r>
            <a:endParaRPr b="1">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Another way to connect an EC2 instance to an Amazon S3 bucket is to use a gateway VPC endpoint. A gateway VPC endpoint connects directly to Amazon S3 and Amazon DynamoDB using route tables, not making use of AWS PrivateLink. Amazon S3 and DynamoDB are the only services that gateway VPC endpoints support.</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In the example on the slide, the EC2 instance connects to an Amazon S3 bucket through Gateway VPC endpoint 1. The route specified in the private subnet route table is a destination of the prefix list 1 ID and a target of Gateway VPC endpoint 1. A prefix list is a group of CIDR blocks. Similarly, the EC2 instance can connect to a DynamoDB table through Gateway VPC endpoint 2.</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Amazon S3 supports both gateway endpoints and interface endpoints. There’s no additional charge for using gateway endpoints. There are no throughput packet limits.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3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6" name="Google Shape;1836;p3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To decide whether to choose an interface VPC endpoint or a gateway VPC endpoint to communicate with S3, take the following items under consideration:</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Can the objects in the Amazon S3 bucket be accessed through the Amazon S3 public IP address or more securely through a private IP address in a VPC subnet?</a:t>
            </a:r>
            <a:endParaRPr/>
          </a:p>
          <a:p>
            <a:pPr indent="-171450" lvl="0" marL="17145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Should the Amazon S3 bucket allow on-premises access?</a:t>
            </a:r>
            <a:endParaRPr/>
          </a:p>
          <a:p>
            <a:pPr indent="-171450" lvl="0" marL="17145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Is access required from another AWS Region?</a:t>
            </a:r>
            <a:endParaRPr/>
          </a:p>
          <a:p>
            <a:pPr indent="-171450" lvl="0" marL="17145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Is the budget large enough to accommodate interface VPC endpoint costs?</a:t>
            </a:r>
            <a:endParaRPr/>
          </a:p>
          <a:p>
            <a:pPr indent="-171450" lvl="0" marL="17145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How much bandwidth throughput is required?</a:t>
            </a:r>
            <a:endParaRPr/>
          </a:p>
          <a:p>
            <a:pPr indent="-171450" lvl="0" marL="17145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What is the maximum network traffic packet size needed?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p3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3" name="Google Shape;1843;p3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Image description: </a:t>
            </a:r>
            <a:r>
              <a:rPr lang="en-US">
                <a:solidFill>
                  <a:schemeClr val="dk1"/>
                </a:solidFill>
                <a:latin typeface="Calibri"/>
                <a:ea typeface="Calibri"/>
                <a:cs typeface="Calibri"/>
                <a:sym typeface="Calibri"/>
              </a:rPr>
              <a:t>VPC 1 has a private subnet containing an EC2 instance and a public subnet with an attached Gateway Load Balancer endpoint and an internet gateway. VPC 2 has a Gateway Load Balancer and a EC2 security appliance instance. </a:t>
            </a:r>
            <a:r>
              <a:rPr b="1" lang="en-US">
                <a:solidFill>
                  <a:schemeClr val="dk1"/>
                </a:solidFill>
                <a:latin typeface="Calibri"/>
                <a:ea typeface="Calibri"/>
                <a:cs typeface="Calibri"/>
                <a:sym typeface="Calibri"/>
              </a:rPr>
              <a:t>End of image description.</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Another specialized type of VPC endpoint is a Gateway Load Balancer endpoint. In this example, the Gateway Load Balancer endpoint is a VPC endpoint that provides private connectivity between security appliances in VPC 2 and the application instance in VPC 1. The Gateway Load Balancer is deployed in VPC 2.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1. All traffic entering VPC 1 through the internet gateway is first routed to the Gateway Load Balancer endpoint in VPC 1.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2. The traffic is then routed to the Gateway Load Balancer in VPC 2. The Gateway Load Balancer distributes the traffic to the EC2 security appliance for inspection. The security appliance responds to the Gateway Load Balancer which returns the inspected traffic to the Gateway Load Balancer endpoint.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3. The Gateway Load Balancer endpoint sends the traffic to the EC2 application instance.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Similarly, all traffic leaving the EC2 application instance follows the same path as incoming traffic.</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p3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2" name="Google Shape;1882;p3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3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0" name="Google Shape;1890;p3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section goes over how to monitor your network in AWS.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9" name="Google Shape;1199;p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|Each module has an introduction, content sections, and a wrap-up. The wrap-up for this module contains a sample exam question for you to review with the students.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objectives of this module are presented across multiple sections.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will also view a demonstration that shows how to create a VPC in the AWS Management Console and work on an activity to choose the right type of subnet for a given use case.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module wraps up with a 10-question knowledge check delivered in the online course and a sample exam question to discuss in class. </a:t>
            </a:r>
            <a:endParaRPr/>
          </a:p>
          <a:p>
            <a:pPr indent="0" lvl="0" marL="0" rtl="0" algn="l">
              <a:spcBef>
                <a:spcPts val="0"/>
              </a:spcBef>
              <a:spcAft>
                <a:spcPts val="0"/>
              </a:spcAft>
              <a:buNone/>
            </a:pPr>
            <a:r>
              <a:rPr lang="en-US">
                <a:latin typeface="Calibri"/>
                <a:ea typeface="Calibri"/>
                <a:cs typeface="Calibri"/>
                <a:sym typeface="Calibri"/>
              </a:rPr>
              <a:t>The labs in this module are described on the next slide.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4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7" name="Google Shape;1897;p4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When your Amazon VPC is configured and in use with resources deployed in subnets, issues can occur where further investigation is needed. For this reason, it’s important to monitor your network and build automated recovery processes.</a:t>
            </a:r>
            <a:endParaRPr/>
          </a:p>
          <a:p>
            <a:pPr indent="0" lvl="0" marL="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One scenario is to find out why EC2 instance response times are slowing down. Is there unnecessary or unwanted traffic using the EC2 instance resources? For example, distributed denial of service (DDoS) attacks are spam bots that generate messages to overload a network or a server to the point where legitimate user traffic can’t reach the server or be successfully processed.  </a:t>
            </a:r>
            <a:endParaRPr/>
          </a:p>
          <a:p>
            <a:pPr indent="0" lvl="0" marL="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When traffic isn’t reaching a destination, it can be the result of security groups that have rules that don’t allow the traffic through. This would be an example of a configuration issue. For example, if you are sending SSH traffic on port 22 to an instance and the security group is not configured to allow port 22 traffic, it will result in a connectivity error. </a:t>
            </a:r>
            <a:endParaRPr/>
          </a:p>
          <a:p>
            <a:pPr indent="0" lvl="0" marL="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If you have an EC2 database instance in a private subnet and automated patches aren’t being applied, you would have to check the security group and route tables NAT gateway configurations.</a:t>
            </a:r>
            <a:endParaRPr/>
          </a:p>
          <a:p>
            <a:pPr indent="0" lvl="0" marL="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To supply detailed information about traffic flow, you can use Amazon VPC flow logs to troubleshoot network issues.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4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4" name="Google Shape;1904;p4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1" lang="en-US">
                <a:latin typeface="Calibri"/>
                <a:ea typeface="Calibri"/>
                <a:cs typeface="Calibri"/>
                <a:sym typeface="Calibri"/>
              </a:rPr>
              <a:t>Image description: </a:t>
            </a:r>
            <a:r>
              <a:rPr b="0" lang="en-US">
                <a:latin typeface="Calibri"/>
                <a:ea typeface="Calibri"/>
                <a:cs typeface="Calibri"/>
                <a:sym typeface="Calibri"/>
              </a:rPr>
              <a:t>Network traffic information is collected by VPC Flow Logs from Amazon VPC, a private subnet, and an elastic network interface attached to an EC2 instance. VPC Flow Logs delivers network traffic to Amazon CloudWatch logs, Amazon S3 buckets, or Amazon Kinesis Data Firehose streams. To view logs, users can use the AWS Management Console for Amazon CloudWatch logs and Amazon Athena for Amazon S3. Amazon Kinesis Data Firehose streams can deliver flow logs to Amazon OpenSearch Service. </a:t>
            </a:r>
            <a:r>
              <a:rPr b="1" lang="en-US">
                <a:latin typeface="Calibri"/>
                <a:ea typeface="Calibri"/>
                <a:cs typeface="Calibri"/>
                <a:sym typeface="Calibri"/>
              </a:rPr>
              <a:t>Image description end.</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When you want to see detailed information about the traffic in your VPC, you can activate VPC Flow Logs. It’s an Amazon VPC feature that you can use to capture packet-level information about the network traffic in your VPC.  </a:t>
            </a:r>
            <a:endParaRPr/>
          </a:p>
          <a:p>
            <a:pPr indent="0" lvl="0" marL="0" marR="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When creating a flow log, you can choose to capture all traffic, accepted traffic, or only rejected traffic. You also choose to capture metadata about the whole VPC, a specific subnet, or e</a:t>
            </a:r>
            <a:r>
              <a:rPr lang="en-US">
                <a:latin typeface="Calibri"/>
                <a:ea typeface="Calibri"/>
                <a:cs typeface="Calibri"/>
                <a:sym typeface="Calibri"/>
              </a:rPr>
              <a:t>lastic network interface</a:t>
            </a:r>
            <a:r>
              <a:rPr b="0" i="0" lang="en-US">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The flow logs can then be delivered to a destination of your choice. If flow logs are delivered to Amazon CloudWatch, users can use the AWS Management Console to filter and view logs. If flow logs are delivered to Amazon S3, then users can use services like Amazon Athena to interactively query the logs. Flow logs in Amazon S3 can be published as plain text or Parquet. </a:t>
            </a:r>
            <a:endParaRPr/>
          </a:p>
          <a:p>
            <a:pPr indent="0" lvl="0" marL="0" marR="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Amazon Kinesis Data Firehose can deliver logs to AWS services such as Amazon OpenSearch Service, which will make the logs available through the Amazon OpenSearch dashboard. Amazon Kinesis Data Firehose can also deliver logs to third party log solutions such as Splunk. </a:t>
            </a:r>
            <a:endParaRPr/>
          </a:p>
          <a:p>
            <a:pPr indent="0" lvl="0" marL="0" marR="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Flow logs operate outside of your VPC network and will not affect your VPC latency and performance.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4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6" name="Google Shape;1946;p4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By default, users don’t have permission to work with flow logs. You can create an AWS Identity and Access Management (IAM) role with a policy attached that grants users the permissions to create, describe, and delete flow logs as in the example above. Attach the role to an IAM user or user group to allow access to flow logs.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In the example above, the IAM policy has an effect of allowing an IAM user to run the following actions: create, describe, and delete EC2 flow logs on any AWS resource.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4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4" name="Google Shape;1954;p4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Image description: Image description end.</a:t>
            </a:r>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Flow log data for a monitored network interface is recorded as flow log records, which are log events consisting of fields that describe the traffic flow. The flow log record consists of all flows within an aggregation interval or capture window.</a:t>
            </a:r>
            <a:endParaRPr/>
          </a:p>
          <a:p>
            <a:pPr indent="0" lvl="0" marL="0" marR="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Flow logs have a version number depending on the fields that you choose to capture. Always include the highest version number used over all the fields. The default flow log format, as in the example above, uses version 2 fields.</a:t>
            </a:r>
            <a:endParaRPr/>
          </a:p>
          <a:p>
            <a:pPr indent="0" lvl="0" marL="0" marR="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Customer information such as AWS account and the network interface id can also be captured. Traffic metadata captured includes data such as source and destination IP addresses, source and destination ports, and Internet Assigned Numbers Authority (IANA) protocol number.</a:t>
            </a:r>
            <a:endParaRPr/>
          </a:p>
          <a:p>
            <a:pPr indent="0" lvl="0" marL="0" marR="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In the example above, example values are provided for SSH traffic with a destination port of 22 using TCP protocol to a network interface eni-1235b8ca123456789 in account 123456789010. This is a typical example of a system administrator sending a request to an EC2 instance in a private subnet from an on-premises corporate network environment.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p4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1" name="Google Shape;1961;p4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Arial"/>
              <a:buNone/>
            </a:pPr>
            <a:r>
              <a:rPr b="0" lang="en-US">
                <a:solidFill>
                  <a:schemeClr val="dk1"/>
                </a:solidFill>
                <a:latin typeface="Calibri"/>
                <a:ea typeface="Calibri"/>
                <a:cs typeface="Calibri"/>
                <a:sym typeface="Calibri"/>
              </a:rPr>
              <a:t>Additional information that is available on the default flow logs are the number of packets and bytes transferred and the time of the first and last packet that was received.  </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The action field indicates whether the traffic was accepted or rejected. An example scenario of rejected traffic can be because of security group or network ACL rules preventing traffic delivery. Another reason traffic can be rejected is packets that arrived after the connection was closed.</a:t>
            </a:r>
            <a:endParaRPr/>
          </a:p>
          <a:p>
            <a:pPr indent="-95250" lvl="0" marL="171450" rtl="0" algn="l">
              <a:spcBef>
                <a:spcPts val="0"/>
              </a:spcBef>
              <a:spcAft>
                <a:spcPts val="0"/>
              </a:spcAft>
              <a:buClr>
                <a:schemeClr val="dk1"/>
              </a:buClr>
              <a:buSzPts val="1200"/>
              <a:buFont typeface="Arial"/>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To monitor whether the flow logs are being logged, you can use the log-status field. If it has a value of “OK,” then data logging is functioning normal to the chosen destinations.  If the log-status field has a value of “NODATA,” it means that there was no network traffic to or from the network interface during the aggregation interval. If the log-status field has a value of “SKIPDATA,” then some flow log records were skipped during the aggregation interval because of a capacity constraint or an error.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p4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8" name="Google Shape;1968;p4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To solve specific types of network issues, Amazon VPC provides additional tools to help you resolve these issues. </a:t>
            </a:r>
            <a:endParaRPr/>
          </a:p>
          <a:p>
            <a:pPr indent="0" lvl="0" marL="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To test whether two resources in a VPC have connectivity, you can use the Reachability Analyzer feature. When the destination is reachable, Reachability Analyzer produces hop-by-hop details of the virtual network path between the source and the destination. When the destination is not reachable, Reachability Analyzer identifies the blocking component. For example, paths can be blocked by configuration issues in a security group, network access control list (network ACL), route table, or load balancer. To use Reachability Analyzer, you specify the path for the traffic from a source to a destination. For example, you can specify an internet gateway as the source, an EC2 instance as the destination, 22 as the destination port, and TCP as the protocol. This allows you to verify that you can connect to the EC2 instance through the internet gateway using SSH.</a:t>
            </a:r>
            <a:endParaRPr b="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Arial"/>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To identify unintended network access to resources in your AWS account, you can use the Network Access Analyzer feature. You can use Network Access Analyzer to understand, verify, and improve your network security posture by eliminating unintended network access. It’s also useful to demonstrate that your network on AWS meets your compliance requirements. For example, you can verify that a separate logical network is used for systems that process credit card information and that it’s isolated from the rest of your AWS environment.</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To inspect and monitor traffic, you can use the Amazon VPC Traffic Mirroring feature. It allows you to make a copy of your network traffic to send to your security and monitoring appliances. This provides deeper insight into network traffic by allowing you to analyze actual traffic content including the actual message payload. It’s useful for use-cases when you need to analyze the actual packets to determine the root cause a performance issue, reverse-engineer a sophisticated network attack, or detect and stop insider abuse or compromised workloads. For example, you might want to mirror inbound TCP and UDP traffic to separate security appliances for packet inspection.</a:t>
            </a:r>
            <a:endParaRPr b="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4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0" name="Google Shape;1980;p4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4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8" name="Google Shape;1988;p4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This section goes over how to apply the AWS Well-Architected Framework principles to your VPC network.</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4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5" name="Google Shape;1995;p4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|Although there are six AWS Well-Architected Framework pillars, this section focuses on the four pillars dealing with network-related best practices that are covered in this module. The best practices that are covered aren’t an exhaustive list. </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When you design a VPC network, you should consider all the future planned workloads in the VPC. How do you ensure that a workload will be resilient, secure, performant, and cost effective when deployed in a VPC? Your network design supports the workloads by meeting the same standards. Your VPC network should also be resilient, secure, performant, and cost effective.</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The AWS Well-Architected Framework supplies best practices for workload design, operation, and maintenance. It helps you understand the pros and cons of the decisions that you make while building workloads on AWS. It’s a set of foundational questions that help you to understand whether a specific architecture aligns well with cloud best practices.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The next few slides highlight some of the best practices for designing and maintaining your network using the Reliability, Security, Performance Efficiency, and Cost Optimization pillars. Some of these might seem familiar because they were covered earlier in the module.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p4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5" name="Google Shape;2005;p4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Resiliency forms part of the AWS Well-Architected Framework reliability pillar. The way to think about the reliability pillar is that it’s used to measure the ability of a workload to perform its intended function correctly and consistently when it’s expected to. That implies that your network supporting the workload should also function correctly and consistently when it’s expected to. Your network should anticipate possible network failures and accommodate future traffic growth. In AWS, all workloads run on the AWS network with some workloads running in your VPC. So resiliency is a shared responsibility between AWS and you. AWS is responsible for the resiliency of the cloud infrastructure, while you are responsible for implementing resiliency in the cloud.</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i="0" lang="en-US">
                <a:solidFill>
                  <a:schemeClr val="dk1"/>
                </a:solidFill>
                <a:latin typeface="Calibri"/>
                <a:ea typeface="Calibri"/>
                <a:cs typeface="Calibri"/>
                <a:sym typeface="Calibri"/>
              </a:rPr>
              <a:t>Ensure IP subnet allocation accounts for expansion and availability.</a:t>
            </a:r>
            <a:r>
              <a:rPr b="0" i="0" lang="en-US">
                <a:solidFill>
                  <a:schemeClr val="dk1"/>
                </a:solidFill>
                <a:latin typeface="Calibri"/>
                <a:ea typeface="Calibri"/>
                <a:cs typeface="Calibri"/>
                <a:sym typeface="Calibri"/>
              </a:rPr>
              <a:t> When allocating a VPC address CIDR block, AWS recommends to follow the following best practices:</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Within a VPC, allow CIDR block space for multiple subnets that span multiple Availability Zones (AZs).</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Always allocate unused CIDR block space within a VPC for future expansion.</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Take into account that each subnet CIDR block has five reserved IP addresses for AWS use.</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Be aware of services that allocate additional IP addresses, such as container services.</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Deploy large VPC CIDR blocks because a CIDR block can’t be changed or deleted after creation. You can add additional non-overlapping CIDR blocks to the VPC.</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Plan your subnet CIDR block ranges carefully as subnet IPv4 CIDRs can not be changed.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7" name="Google Shape;1207;p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module includes both a stand-alone guided lab and a café lab, which adds to the evolving architecture of the café. The café lab is a challenge lab where students are expected to complete tasks without every step being provided. Introductions to each lab and the café scenario are included in the lab sections within the module.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module includes the hands-on labs that are listed. There’s a guided lab where you are provided step-by-step instructions and a café lab where you work on updating the architecture for the café. Additional information about each lab is included in the student guide where the lab takes place, and detailed instructions are provided in the lab environment.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5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4" name="Google Shape;2014;p5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The users that use the workloads in your network can be located anywhere. In traditional security models, there tend to be too many access permissions to a network. AWS recommends to apply a Zero Trust approach to apply the principle of security at all layers. Zero Trust security is a model where application components are considered separate from each other and no component trusts any other component. The careful planning and management of your network design forms the foundation of how you provide isolation and boundaries for resources within your workload. Because many resources in your workload operate in a VPC and inherit the security properties, it’s critical that the design is supported with inspection and protection mechanisms.</a:t>
            </a:r>
            <a:endParaRPr b="0">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i="0" lang="en-US">
                <a:solidFill>
                  <a:schemeClr val="dk1"/>
                </a:solidFill>
                <a:latin typeface="Calibri"/>
                <a:ea typeface="Calibri"/>
                <a:cs typeface="Calibri"/>
                <a:sym typeface="Calibri"/>
              </a:rPr>
              <a:t>Create network layers</a:t>
            </a:r>
            <a:r>
              <a:rPr b="0" i="0" lang="en-US">
                <a:solidFill>
                  <a:schemeClr val="dk1"/>
                </a:solidFill>
                <a:latin typeface="Calibri"/>
                <a:ea typeface="Calibri"/>
                <a:cs typeface="Calibri"/>
                <a:sym typeface="Calibri"/>
              </a:rPr>
              <a:t>: AWS recommends to logically group workload components that share the same sensitivity requirement together in a layer. For example, a database in a VPC with no need for internet access should be placed in subnets with no route to or from the internet. Traffic should only flow from the adjacent next least sensitive resource.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i="0" lang="en-US">
                <a:solidFill>
                  <a:schemeClr val="dk1"/>
                </a:solidFill>
                <a:latin typeface="Calibri"/>
                <a:ea typeface="Calibri"/>
                <a:cs typeface="Calibri"/>
                <a:sym typeface="Calibri"/>
              </a:rPr>
              <a:t>Control traffic at all layers: </a:t>
            </a:r>
            <a:r>
              <a:rPr b="0" i="0" lang="en-US">
                <a:solidFill>
                  <a:schemeClr val="dk1"/>
                </a:solidFill>
                <a:latin typeface="Calibri"/>
                <a:ea typeface="Calibri"/>
                <a:cs typeface="Calibri"/>
                <a:sym typeface="Calibri"/>
              </a:rPr>
              <a:t>AWS</a:t>
            </a:r>
            <a:r>
              <a:rPr b="1" i="0"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recommends to apply multiple security controls with a defense in depth approach for inbound and outbound traffic. Define allowed traffic paths in the VPC with security groups, network ACLs, subnets, route tables, internet gateways, and NAT gateways.</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1" i="0" lang="en-US">
                <a:solidFill>
                  <a:schemeClr val="dk1"/>
                </a:solidFill>
                <a:latin typeface="Calibri"/>
                <a:ea typeface="Calibri"/>
                <a:cs typeface="Calibri"/>
                <a:sym typeface="Calibri"/>
              </a:rPr>
              <a:t>Implement inspection and protection: </a:t>
            </a:r>
            <a:r>
              <a:rPr b="0" i="0" lang="en-US">
                <a:solidFill>
                  <a:schemeClr val="dk1"/>
                </a:solidFill>
                <a:latin typeface="Calibri"/>
                <a:ea typeface="Calibri"/>
                <a:cs typeface="Calibri"/>
                <a:sym typeface="Calibri"/>
              </a:rPr>
              <a:t>AWS</a:t>
            </a:r>
            <a:r>
              <a:rPr b="1" i="0"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recommends to inspect and filter your traffic at each layer. For example, you can inspect your VPC configurations for potential unintended access using the VPC Network Access Analyzer.</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p5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Google Shape;2025;p5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The performance efficiency pillar addresses best practices for managing production environments. You want to avoid scenarios where a workload on a network uses too much network bandwidth. Each workload that you deploy in a VPC has different requirements for latency, throughput, amount of jitter allowed, and bandwidth. Jitter occurs when there is a time delay caused by network congestion or route changes.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The following performance efficiency pillar best practices can help you to optimize your network design:</a:t>
            </a:r>
            <a:endParaRPr/>
          </a:p>
          <a:p>
            <a:pPr indent="0" lvl="0" marL="0" marR="0" rtl="0" algn="l">
              <a:spcBef>
                <a:spcPts val="0"/>
              </a:spcBef>
              <a:spcAft>
                <a:spcPts val="0"/>
              </a:spcAft>
              <a:buClr>
                <a:schemeClr val="dk1"/>
              </a:buClr>
              <a:buSzPts val="1200"/>
              <a:buFont typeface="Calibri"/>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Understand how networking impacts performance: Analyze and understand how network-related decisions impact workload performance. For example, implementing database synchronous replication between AWS Regions is not possible due to double digit or more millisecond latency between Regions. Because latency between AZs are measured in single digit milliseconds, you can implement database synchronous replication between AZs.</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Evaluate available networking features: Benchmark your workload performance metrics, including network metrics. You should continually evaluate the workload for areas to improve, such as removing performance bottlenecks. You can use Network Access Analyzer to help identify network paths and routes.</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Choose network protocols to improve performance: Choose network protocols that will optimize your workload’s performance. For example, do not use TCP for all workloads regardless of performance requirements. As an alternative, use both TCP and UDP together for Virtual Desktop Infrastructure workloads. This can take advantage of the reliability of TCP for critical data and the speed of UDP for real-time data.</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p5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6" name="Google Shape;2036;p5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 workload on a network should fully utilize all resources, achieve outcomes at the lowest possible price point, and meet functional requirements. Network costs should be included in the workload cost benchmark. The key to save costs is to select the best pricing model with appropriate network configurations for your workloads.</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i="0" lang="en-US">
                <a:solidFill>
                  <a:schemeClr val="dk1"/>
                </a:solidFill>
                <a:latin typeface="Calibri"/>
                <a:ea typeface="Calibri"/>
                <a:cs typeface="Calibri"/>
                <a:sym typeface="Calibri"/>
              </a:rPr>
              <a:t>Implement Regions based on cost: </a:t>
            </a:r>
            <a:r>
              <a:rPr b="0" i="0" lang="en-US">
                <a:solidFill>
                  <a:schemeClr val="dk1"/>
                </a:solidFill>
                <a:latin typeface="Calibri"/>
                <a:ea typeface="Calibri"/>
                <a:cs typeface="Calibri"/>
                <a:sym typeface="Calibri"/>
              </a:rPr>
              <a:t>AWS</a:t>
            </a:r>
            <a:r>
              <a:rPr b="1" i="0"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recommends using the AWS Region that delivers the best overall global cost solution. Each AWS Region operates within local market conditions. Resource pricing is different in each Region due to differences such as the cost of land, fiber, electricity, and taxes. Choose a specific Region to operate a component of your entire solution so that you can run at the lowest possible price globally. When you architect your solutions, a best practice is to seek to place computing resources closer to users to provide lower latency and strong data sovereignty. Select the geographic location based on your business, data privacy, performance, and security requirements. For applications with global end users, use multiple locations.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5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5" name="Google Shape;2045;p5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goal of this slide is to pick up on design issues or anti-patterns to emphasize the use of best practices. Solutions are provided on the next slide.</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goal is for you to identify design issues or anti-patterns and provide a better alternative (pattern). Anti-patterns are bad designs that bring inherent problems to a solution. They are the opposite of best practice patterns and should be avoided. The AWS Well-Architected Framework describes anti-patterns in order to contrast best practices.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p5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2" name="Google Shape;2052;p5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There are four major network issues identified in the scenario. They align to the anti-patterns that are shown on this slide.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Company A should not be using a single small VPC with limited IP addresses, but rather large VPCs with enough IP addresses for future growth.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The website servers should have their own security group with internet access allowed in a public subnet. The database servers should have their own security group allowing access from the website server security group and database support. </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Database servers should be placed in a private subnet. No internet direct access to the database servers should be allowed. Maintenance access can be configured in the database security group and allow server patching with access to a NAT gateway.</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Instead of using an AWS Region in Europe, an AWS Region in the US closer to the customer base should be used for lower latency and strong data sovereignty.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p5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4" name="Google Shape;2074;p5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is not an exhaustive list of best practices as covered in the AWS Well-Architected best practices. These are key takeaways to explain best practices covered in the module.</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5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2" name="Google Shape;2082;p5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will now complete a guided lab. The next slide summarizes what you will do in the lab, and you will find the detailed instructions in the lab environment.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p5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8" name="Google Shape;2088;p5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5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6" name="Google Shape;2096;p5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r>
              <a:rPr b="0" i="0" lang="en-US">
                <a:solidFill>
                  <a:schemeClr val="dk1"/>
                </a:solidFill>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t>
            </a:r>
            <a:r>
              <a:rPr b="1" lang="en-US">
                <a:latin typeface="Calibri"/>
                <a:ea typeface="Calibri"/>
                <a:cs typeface="Calibri"/>
                <a:sym typeface="Calibri"/>
              </a:rPr>
              <a:t>Suggested responses for question 1: </a:t>
            </a:r>
            <a:r>
              <a:rPr lang="en-US">
                <a:latin typeface="Calibri"/>
                <a:ea typeface="Calibri"/>
                <a:cs typeface="Calibri"/>
                <a:sym typeface="Calibri"/>
              </a:rPr>
              <a:t>Which layers of isolation did you provide in your VPC?</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|The VPC that you created had both a public and a private subnet. The public subnet will be used for internet-facing resources. It has access to the internet through the internet gateway. It is connected to the internet gateway through route tables.</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|The private VPC will be used for resources that must be isolated from the internet. It does not have access to the internet gateway.</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Which configurations did you apply to the VPC features to define the traffic flow from the internet to the application server?</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|In this lab, you created a security group that gives users the ability to access your application server through HTTP. You did this by modifying the security group’s inbound rules to allow HTTP traffic on port 80.</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|Security groups act as a virtual firewall for instances to control inbound and outbound traffic. Security groups operate at the instance level, not at the subnet level. Therefore, each instance can have its own firewall that controls traffic. If you do not specify a particular security group at launch time, the instance is automatically assigned to the default security group for the VPC</a:t>
            </a:r>
            <a:br>
              <a:rPr lang="en-US">
                <a:latin typeface="Calibri"/>
                <a:ea typeface="Calibri"/>
                <a:cs typeface="Calibri"/>
                <a:sym typeface="Calibri"/>
              </a:rPr>
            </a:br>
            <a:r>
              <a:rPr lang="en-US">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5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3" name="Google Shape;2103;p5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will now complete a challenge lab. The next slide summarizes what you will do in the lab, and you will find the detailed instructions in the lab environment.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8" name="Google Shape;1218;p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r>
              <a:rPr b="0" lang="en-US">
                <a:latin typeface="Calibri"/>
                <a:ea typeface="Calibri"/>
                <a:cs typeface="Calibri"/>
                <a:sym typeface="Calibri"/>
              </a:rPr>
              <a:t>This slide presents key overarching design considerations that should guide decision making for this layer of a cloud architecture. Emphasize how a cloud architect must always start with the business case and work backwards to choose the best components for that use case. Also remind students that the decisions are likely to evolve over time as needs change or are better understood to optimize cost and performance. At the end of the module, there’s an optional discussion included in the wrap-up section to prompt the students to consider these factors in the context of the café scenario.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slide asks you to take the perspective of a cloud architect as you think about how to approach cloud network design. Keep these considerations in mind as you progress through this module, remembering that the cloud architect should work backwards from the business need to design the best architecture for a specific use case. </a:t>
            </a:r>
            <a:r>
              <a:rPr lang="en-US">
                <a:latin typeface="Calibri"/>
                <a:ea typeface="Calibri"/>
                <a:cs typeface="Calibri"/>
                <a:sym typeface="Calibri"/>
              </a:rPr>
              <a:t>As you progress through the module, consider the café scenario presented in the course as an example business need and think about how you would address these needs for the fictional café business.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p6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9" name="Google Shape;2109;p6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|Share or show the architectures.svg file and highlight the sections of the architecture that will be modified/added with this lab.  </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café’s business has been steadily increasing. Sofía and Nikhil have become friends with a few of the café regulars, who are AWS consultants, and they started to discuss the café’s current architecture. Olivia, one of the regulars and an AWS Solutions Architect, identified a need for the café’s online business to scale. Scaling will require additional servers to run the online ordering application, but the current subnet size is too small and can’t support this growth. Therefore, they will need to rearchitect some aspects of the network that the application runs in.</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On further review of the café’s architecture, Olivia also noticed a vulnerability: the TCP port that’s used to administer the application server is accessible to the internet. Sofía explained that she and Nikhil must be able to manage and maintain the server. Olivia advises them to set up a bastion host to reduce public access to the server and to make it more secure.</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In this lab, you will update the café architecture to enhance the security of the web application using Amazon VPC features to configure private and public subnets.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p6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8" name="Google Shape;2118;p6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6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6" name="Google Shape;2126;p6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An architectural diagram for this lab is included as part of the CafeLabDiagrams.svg file included in the educator files directory. Share this file with students so that they can zoom in and out of each phase of the architecture for a fuller picture as you debrief the lab.</a:t>
            </a:r>
            <a:endParaRPr b="1">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t>
            </a:r>
            <a:r>
              <a:rPr b="1" lang="en-US">
                <a:latin typeface="Calibri"/>
                <a:ea typeface="Calibri"/>
                <a:cs typeface="Calibri"/>
                <a:sym typeface="Calibri"/>
              </a:rPr>
              <a:t>Suggested responses for question 1</a:t>
            </a:r>
            <a:r>
              <a:rPr lang="en-US">
                <a:latin typeface="Calibri"/>
                <a:ea typeface="Calibri"/>
                <a:cs typeface="Calibri"/>
                <a:sym typeface="Calibri"/>
              </a:rPr>
              <a:t>: What did you configure for the application instance to be accessed through the bastion instance?</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|To make the bastion host accessible to your application instance, you allocated an Elastic IP address and assigned it to the bastion host.</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|When you created the bastion host, by default, it can’t be reached from the internet. This is because it doesn't have a public IPv4 address or an Elastic IP address that's associated with its private IPv4 address. However, you can allocate an Elastic IP address and make it reachable from the internet over IPv4 by associating it with your bastion host.</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|If an instance is terminated and a new instance is launched in its place, the existing Elastic IP address is re-associated with the new instance. With this behavior, the same trusted Elastic IP address is used at all times.</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Which configurations did you apply to define the traffic flow from the internet to the application server?</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|In this lab, you created and configured a VPC network to control the network flow. You did this by securely connecting a bastion host in the public subnet to the application server in the private subnet. You also created a NAT gateway to allow your application server in the private subnet to access the internet for patch updates.</a:t>
            </a:r>
            <a:br>
              <a:rPr lang="en-US">
                <a:latin typeface="Calibri"/>
                <a:ea typeface="Calibri"/>
                <a:cs typeface="Calibri"/>
                <a:sym typeface="Calibri"/>
              </a:rPr>
            </a:br>
            <a:r>
              <a:rPr lang="en-US">
                <a:latin typeface="Calibri"/>
                <a:ea typeface="Calibri"/>
                <a:cs typeface="Calibri"/>
                <a:sym typeface="Calibri"/>
              </a:rPr>
              <a:t>|To securely connect from a bastion host in the public subnet to the application server in the private subnet, you did the following: </a:t>
            </a:r>
            <a:endParaRPr/>
          </a:p>
          <a:p>
            <a:pPr indent="0" lvl="0" marL="0" rtl="0" algn="l">
              <a:spcBef>
                <a:spcPts val="0"/>
              </a:spcBef>
              <a:spcAft>
                <a:spcPts val="0"/>
              </a:spcAft>
              <a:buClr>
                <a:schemeClr val="dk1"/>
              </a:buClr>
              <a:buSzPts val="1200"/>
              <a:buFont typeface="Arial"/>
              <a:buNone/>
            </a:pPr>
            <a:r>
              <a:t/>
            </a:r>
            <a:endParaRPr>
              <a:latin typeface="Calibri"/>
              <a:ea typeface="Calibri"/>
              <a:cs typeface="Calibri"/>
              <a:sym typeface="Calibri"/>
            </a:endParaRPr>
          </a:p>
          <a:p>
            <a:pPr indent="-171450" lvl="1" marL="628650" rtl="0" algn="l">
              <a:spcBef>
                <a:spcPts val="0"/>
              </a:spcBef>
              <a:spcAft>
                <a:spcPts val="0"/>
              </a:spcAft>
              <a:buClr>
                <a:schemeClr val="dk1"/>
              </a:buClr>
              <a:buSzPts val="1200"/>
              <a:buFont typeface="Arial"/>
              <a:buChar char="•"/>
            </a:pPr>
            <a:r>
              <a:rPr lang="en-US">
                <a:latin typeface="Calibri"/>
                <a:ea typeface="Calibri"/>
                <a:cs typeface="Calibri"/>
                <a:sym typeface="Calibri"/>
              </a:rPr>
              <a:t>|Created a bastion host in the public subnet</a:t>
            </a:r>
            <a:endParaRPr/>
          </a:p>
          <a:p>
            <a:pPr indent="-171450" lvl="1" marL="628650" rtl="0" algn="l">
              <a:spcBef>
                <a:spcPts val="0"/>
              </a:spcBef>
              <a:spcAft>
                <a:spcPts val="0"/>
              </a:spcAft>
              <a:buClr>
                <a:schemeClr val="dk1"/>
              </a:buClr>
              <a:buSzPts val="1200"/>
              <a:buFont typeface="Arial"/>
              <a:buChar char="•"/>
            </a:pPr>
            <a:r>
              <a:rPr lang="en-US">
                <a:latin typeface="Calibri"/>
                <a:ea typeface="Calibri"/>
                <a:cs typeface="Calibri"/>
                <a:sym typeface="Calibri"/>
              </a:rPr>
              <a:t>|Configured the security group of the bastion host for inbound rules that allow SSH (port 22) traffic from your IP address</a:t>
            </a:r>
            <a:endParaRPr/>
          </a:p>
          <a:p>
            <a:pPr indent="-171450" lvl="1" marL="628650" rtl="0" algn="l">
              <a:spcBef>
                <a:spcPts val="0"/>
              </a:spcBef>
              <a:spcAft>
                <a:spcPts val="0"/>
              </a:spcAft>
              <a:buClr>
                <a:schemeClr val="dk1"/>
              </a:buClr>
              <a:buSzPts val="1200"/>
              <a:buFont typeface="Arial"/>
              <a:buChar char="•"/>
            </a:pPr>
            <a:r>
              <a:rPr lang="en-US">
                <a:latin typeface="Calibri"/>
                <a:ea typeface="Calibri"/>
                <a:cs typeface="Calibri"/>
                <a:sym typeface="Calibri"/>
              </a:rPr>
              <a:t>|Attached an Elastic IP address to the bastion host</a:t>
            </a:r>
            <a:endParaRPr/>
          </a:p>
          <a:p>
            <a:pPr indent="-171450" lvl="1" marL="628650" rtl="0" algn="l">
              <a:spcBef>
                <a:spcPts val="0"/>
              </a:spcBef>
              <a:spcAft>
                <a:spcPts val="0"/>
              </a:spcAft>
              <a:buClr>
                <a:schemeClr val="dk1"/>
              </a:buClr>
              <a:buSzPts val="1200"/>
              <a:buFont typeface="Arial"/>
              <a:buChar char="•"/>
            </a:pPr>
            <a:r>
              <a:rPr lang="en-US">
                <a:latin typeface="Calibri"/>
                <a:ea typeface="Calibri"/>
                <a:cs typeface="Calibri"/>
                <a:sym typeface="Calibri"/>
              </a:rPr>
              <a:t>|Attached a security group to the bastion host that will receive SSH traffic from the bastion host’s security group</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Clr>
                <a:schemeClr val="dk1"/>
              </a:buClr>
              <a:buSzPts val="1200"/>
              <a:buFont typeface="Arial"/>
              <a:buNone/>
            </a:pPr>
            <a:r>
              <a:rPr lang="en-US">
                <a:latin typeface="Calibri"/>
                <a:ea typeface="Calibri"/>
                <a:cs typeface="Calibri"/>
                <a:sym typeface="Calibri"/>
              </a:rPr>
              <a:t>|To allow your application server in the private subnet to access the internet for patch updates, you did the following: </a:t>
            </a:r>
            <a:br>
              <a:rPr lang="en-US">
                <a:latin typeface="Calibri"/>
                <a:ea typeface="Calibri"/>
                <a:cs typeface="Calibri"/>
                <a:sym typeface="Calibri"/>
              </a:rPr>
            </a:br>
            <a:r>
              <a:rPr lang="en-US">
                <a:latin typeface="Calibri"/>
                <a:ea typeface="Calibri"/>
                <a:cs typeface="Calibri"/>
                <a:sym typeface="Calibri"/>
              </a:rPr>
              <a:t>|</a:t>
            </a:r>
            <a:endParaRPr/>
          </a:p>
          <a:p>
            <a:pPr indent="-171450" lvl="1" marL="628650" rtl="0" algn="l">
              <a:spcBef>
                <a:spcPts val="0"/>
              </a:spcBef>
              <a:spcAft>
                <a:spcPts val="0"/>
              </a:spcAft>
              <a:buClr>
                <a:schemeClr val="dk1"/>
              </a:buClr>
              <a:buSzPts val="1200"/>
              <a:buFont typeface="Arial"/>
              <a:buChar char="•"/>
            </a:pPr>
            <a:r>
              <a:rPr lang="en-US">
                <a:latin typeface="Calibri"/>
                <a:ea typeface="Calibri"/>
                <a:cs typeface="Calibri"/>
                <a:sym typeface="Calibri"/>
              </a:rPr>
              <a:t>|Created a NAT gateway in your public subnet</a:t>
            </a:r>
            <a:endParaRPr/>
          </a:p>
          <a:p>
            <a:pPr indent="-171450" lvl="1" marL="628650" rtl="0" algn="l">
              <a:spcBef>
                <a:spcPts val="0"/>
              </a:spcBef>
              <a:spcAft>
                <a:spcPts val="0"/>
              </a:spcAft>
              <a:buClr>
                <a:schemeClr val="dk1"/>
              </a:buClr>
              <a:buSzPts val="1200"/>
              <a:buFont typeface="Arial"/>
              <a:buChar char="•"/>
            </a:pPr>
            <a:r>
              <a:rPr lang="en-US">
                <a:latin typeface="Calibri"/>
                <a:ea typeface="Calibri"/>
                <a:cs typeface="Calibri"/>
                <a:sym typeface="Calibri"/>
              </a:rPr>
              <a:t>|Created a new route table that is attached to the private subnet with the destination 0.0.0.0/0 and the target that is linked to your NAT gateway</a:t>
            </a:r>
            <a:endParaRPr/>
          </a:p>
          <a:p>
            <a:pPr indent="0" lvl="0" marL="0" rtl="0" algn="l">
              <a:spcBef>
                <a:spcPts val="0"/>
              </a:spcBef>
              <a:spcAft>
                <a:spcPts val="0"/>
              </a:spcAft>
              <a:buNone/>
            </a:pPr>
            <a:r>
              <a:rPr lang="en-US">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6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3" name="Google Shape;2133;p6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p6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1" name="Google Shape;2141;p6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section summarizes what you learned and brings the module to a close.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p6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8" name="Google Shape;2148;p6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p6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5" name="Google Shape;2155;p6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Use your online course to access the knowledge check for this module.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p6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3" name="Google Shape;2163;p6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key words section is animated to be revealed on click.</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Key elements of the question include the fact that the web application is public facing, patches must be downloaded from the internet, and the EC2 instances where the application runs cannot be directly accessible.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6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2" name="Google Shape;2172;p6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Use the key words that you identified on the previous slide and review each of the possible responses to determine which two best address the question.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p6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2" name="Google Shape;2192;p6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Choices B, C and E would not be an appropriate way to connect the EC2 instances in the private subnet to the internet. </a:t>
            </a:r>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 NAT gateway in a public subnet forwards traffic from the EC2 instances in the private subnet to the internet or other AWS services, and then sends the response back to the instances.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After a NAT gateway is created, the route tables for private subnets must be updated to point internet traffic to the NAT gateway.</a:t>
            </a:r>
            <a:endParaRPr>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p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introduces the Amazon Virtual Private Cloud (VPC) service and its components.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p7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6" name="Google Shape;2206;p7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That concludes this module. The Content Resources page of your course includes links to additional resources that are related to this module.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3" name="Google Shape;1233;p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When you design your network on AWS, you need to understand the AWS physical infrastructure components and hierarchies. The AWS physical infrastructure is made up of multiple AWS Regions. Each AWS Region is a separate geographic area located in a country.</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 AWS Region is made up of at least three isolated and physically separate locations called Availability Zones (AZs). The code for an AZ is its Region code followed by a letter identifier. For example, one of the AZs in the Northern Virginia Region</a:t>
            </a:r>
            <a:r>
              <a:rPr b="1" i="0" lang="en-US">
                <a:solidFill>
                  <a:schemeClr val="dk1"/>
                </a:solidFill>
                <a:latin typeface="Calibri"/>
                <a:ea typeface="Calibri"/>
                <a:cs typeface="Calibri"/>
                <a:sym typeface="Calibri"/>
              </a:rPr>
              <a:t> us-east-1</a:t>
            </a:r>
            <a:r>
              <a:rPr b="0" i="0" lang="en-US">
                <a:solidFill>
                  <a:schemeClr val="dk1"/>
                </a:solidFill>
                <a:latin typeface="Calibri"/>
                <a:ea typeface="Calibri"/>
                <a:cs typeface="Calibri"/>
                <a:sym typeface="Calibri"/>
              </a:rPr>
              <a:t> in the US is called</a:t>
            </a:r>
            <a:r>
              <a:rPr b="1" i="0" lang="en-US">
                <a:solidFill>
                  <a:schemeClr val="dk1"/>
                </a:solidFill>
                <a:latin typeface="Calibri"/>
                <a:ea typeface="Calibri"/>
                <a:cs typeface="Calibri"/>
                <a:sym typeface="Calibri"/>
              </a:rPr>
              <a:t> us-east-1a</a:t>
            </a:r>
            <a:r>
              <a:rPr b="0" i="0" lang="en-US">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An AZ is made up of one or more data centers with redundant power, networking, and connectivity in an AWS Region. AZs are connected with a wired, physical low latency network that allows synchronous data replication between AZs. Inside a data center, there are thousands of servers and hosts built into racks. Physical network devices, such as hardware routers, switches, firewalls, and load balancers, are connected to each rack. </a:t>
            </a:r>
            <a:r>
              <a:rPr b="0" lang="en-US">
                <a:latin typeface="Calibri"/>
                <a:ea typeface="Calibri"/>
                <a:cs typeface="Calibri"/>
                <a:sym typeface="Calibri"/>
              </a:rPr>
              <a:t>Each device in the network has an IP address that routers and switches can use to reach the device.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 virtual network (sometimes called an overlay network) is created on top of a physical network. To deploy a resource in AWS, you select either a Region or an AZ depending on the service that you use. Data centers are not logically identifiable.</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 virtual network emulates a physical network with software defined network components such as switches, routers, firewalls, and load balancers. These components are created and managed programmatically. This means that all devices on the virtual network are logically isolated through software definitions.  </a:t>
            </a:r>
            <a:br>
              <a:rPr b="0" lang="en-US">
                <a:latin typeface="Calibri"/>
                <a:ea typeface="Calibri"/>
                <a:cs typeface="Calibri"/>
                <a:sym typeface="Calibri"/>
              </a:rPr>
            </a:br>
            <a:br>
              <a:rPr b="0" lang="en-US">
                <a:latin typeface="Calibri"/>
                <a:ea typeface="Calibri"/>
                <a:cs typeface="Calibri"/>
                <a:sym typeface="Calibri"/>
              </a:rPr>
            </a:br>
            <a:r>
              <a:rPr b="0" lang="en-US">
                <a:latin typeface="Calibri"/>
                <a:ea typeface="Calibri"/>
                <a:cs typeface="Calibri"/>
                <a:sym typeface="Calibri"/>
              </a:rPr>
              <a:t>See course source reference list for more information about AWS global infrastructure.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4" name="Google Shape;1254;p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Now that you understand the physical AWS network supporting the virtual network, you can start to build your network programmatically.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When you request a new AWS account, network resources are dedicated to the account. An AWS account spans across AWS Regions. It contains a default virtual, software defined network in each public accessible Region. This is called an Amazon virtual private cloud (Amazon VPC). A VPC belongs to one Region and can span multiple AZs.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When you create a new VPC, it’s logically isolated from other virtual networks in the AWS cloud and the internet. </a:t>
            </a:r>
            <a:r>
              <a:rPr b="0" i="0" lang="en-US">
                <a:solidFill>
                  <a:schemeClr val="dk1"/>
                </a:solidFill>
                <a:latin typeface="Calibri"/>
                <a:ea typeface="Calibri"/>
                <a:cs typeface="Calibri"/>
                <a:sym typeface="Calibri"/>
              </a:rPr>
              <a:t>This means that it can’t be accessed unless you add configuration to allow access.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services such as Amazon Elastic Compute Cloud (Amazon EC2) and Amazon Relational Database Service (Amazon RDS) are designed to operate inside a VPC. These resources can be connected to AWS serverless services, such as AWS Lambda and Amazon CloudWatch, which operate outside of a customer VPC.</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Because the default VPC already has connectivity configurations built in, you shouldn’t use the default VPC for production workloads. Instead, define a new VPC with appropriate production workload security and connectivity settings.</a:t>
            </a:r>
            <a:endParaRPr b="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3">
            <a:alphaModFix/>
          </a:blip>
          <a:srcRect b="0" l="0" r="0" t="0"/>
          <a:stretch/>
        </p:blipFill>
        <p:spPr>
          <a:xfrm>
            <a:off x="4523859" y="6510020"/>
            <a:ext cx="3556000" cy="165100"/>
          </a:xfrm>
          <a:prstGeom prst="rect">
            <a:avLst/>
          </a:prstGeom>
          <a:noFill/>
          <a:ln>
            <a:noFill/>
          </a:ln>
        </p:spPr>
      </p:pic>
      <p:sp>
        <p:nvSpPr>
          <p:cNvPr id="13" name="Google Shape;13;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60" name="Shape 60"/>
        <p:cNvGrpSpPr/>
        <p:nvPr/>
      </p:nvGrpSpPr>
      <p:grpSpPr>
        <a:xfrm>
          <a:off x="0" y="0"/>
          <a:ext cx="0" cy="0"/>
          <a:chOff x="0" y="0"/>
          <a:chExt cx="0" cy="0"/>
        </a:xfrm>
      </p:grpSpPr>
      <p:pic>
        <p:nvPicPr>
          <p:cNvPr id="61" name="Google Shape;61;p11"/>
          <p:cNvPicPr preferRelativeResize="0"/>
          <p:nvPr/>
        </p:nvPicPr>
        <p:blipFill rotWithShape="1">
          <a:blip r:embed="rId2">
            <a:alphaModFix/>
          </a:blip>
          <a:srcRect b="0" l="0" r="0" t="0"/>
          <a:stretch/>
        </p:blipFill>
        <p:spPr>
          <a:xfrm>
            <a:off x="254000" y="6477000"/>
            <a:ext cx="3556000" cy="165100"/>
          </a:xfrm>
          <a:prstGeom prst="rect">
            <a:avLst/>
          </a:prstGeom>
          <a:noFill/>
          <a:ln>
            <a:noFill/>
          </a:ln>
        </p:spPr>
      </p:pic>
      <p:sp>
        <p:nvSpPr>
          <p:cNvPr id="62" name="Google Shape;62;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1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4" name="Google Shape;64;p11"/>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sp>
        <p:nvSpPr>
          <p:cNvPr id="65" name="Google Shape;65;p11"/>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956" name="Shape 956"/>
        <p:cNvGrpSpPr/>
        <p:nvPr/>
      </p:nvGrpSpPr>
      <p:grpSpPr>
        <a:xfrm>
          <a:off x="0" y="0"/>
          <a:ext cx="0" cy="0"/>
          <a:chOff x="0" y="0"/>
          <a:chExt cx="0" cy="0"/>
        </a:xfrm>
      </p:grpSpPr>
      <p:pic>
        <p:nvPicPr>
          <p:cNvPr id="957" name="Google Shape;957;p10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58" name="Google Shape;958;p10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59" name="Google Shape;959;p10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0" name="Google Shape;960;p102"/>
          <p:cNvSpPr/>
          <p:nvPr>
            <p:ph idx="2" type="pic"/>
          </p:nvPr>
        </p:nvSpPr>
        <p:spPr>
          <a:xfrm>
            <a:off x="960120" y="1272940"/>
            <a:ext cx="1645920" cy="1648911"/>
          </a:xfrm>
          <a:prstGeom prst="rect">
            <a:avLst/>
          </a:prstGeom>
          <a:noFill/>
          <a:ln>
            <a:noFill/>
          </a:ln>
        </p:spPr>
      </p:sp>
      <p:sp>
        <p:nvSpPr>
          <p:cNvPr id="961" name="Google Shape;961;p102"/>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2" name="Google Shape;962;p102"/>
          <p:cNvSpPr/>
          <p:nvPr>
            <p:ph idx="3" type="pic"/>
          </p:nvPr>
        </p:nvSpPr>
        <p:spPr>
          <a:xfrm>
            <a:off x="3837432" y="1272940"/>
            <a:ext cx="1645920" cy="1648911"/>
          </a:xfrm>
          <a:prstGeom prst="rect">
            <a:avLst/>
          </a:prstGeom>
          <a:noFill/>
          <a:ln>
            <a:noFill/>
          </a:ln>
        </p:spPr>
      </p:sp>
      <p:sp>
        <p:nvSpPr>
          <p:cNvPr id="963" name="Google Shape;963;p102"/>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4" name="Google Shape;964;p102"/>
          <p:cNvSpPr/>
          <p:nvPr>
            <p:ph idx="5" type="pic"/>
          </p:nvPr>
        </p:nvSpPr>
        <p:spPr>
          <a:xfrm>
            <a:off x="6714744" y="1272940"/>
            <a:ext cx="1645920" cy="1648911"/>
          </a:xfrm>
          <a:prstGeom prst="rect">
            <a:avLst/>
          </a:prstGeom>
          <a:noFill/>
          <a:ln>
            <a:noFill/>
          </a:ln>
        </p:spPr>
      </p:sp>
      <p:sp>
        <p:nvSpPr>
          <p:cNvPr id="965" name="Google Shape;965;p102"/>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6" name="Google Shape;966;p102"/>
          <p:cNvSpPr/>
          <p:nvPr>
            <p:ph idx="7" type="pic"/>
          </p:nvPr>
        </p:nvSpPr>
        <p:spPr>
          <a:xfrm>
            <a:off x="9592056" y="1272940"/>
            <a:ext cx="1645920" cy="1648911"/>
          </a:xfrm>
          <a:prstGeom prst="rect">
            <a:avLst/>
          </a:prstGeom>
          <a:noFill/>
          <a:ln>
            <a:noFill/>
          </a:ln>
        </p:spPr>
      </p:sp>
      <p:sp>
        <p:nvSpPr>
          <p:cNvPr id="967" name="Google Shape;967;p102"/>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8" name="Google Shape;968;p102"/>
          <p:cNvSpPr/>
          <p:nvPr>
            <p:ph idx="9" type="pic"/>
          </p:nvPr>
        </p:nvSpPr>
        <p:spPr>
          <a:xfrm>
            <a:off x="960120" y="3814574"/>
            <a:ext cx="1645920" cy="1648911"/>
          </a:xfrm>
          <a:prstGeom prst="rect">
            <a:avLst/>
          </a:prstGeom>
          <a:noFill/>
          <a:ln>
            <a:noFill/>
          </a:ln>
        </p:spPr>
      </p:sp>
      <p:sp>
        <p:nvSpPr>
          <p:cNvPr id="969" name="Google Shape;969;p102"/>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0" name="Google Shape;970;p102"/>
          <p:cNvSpPr/>
          <p:nvPr>
            <p:ph idx="14" type="pic"/>
          </p:nvPr>
        </p:nvSpPr>
        <p:spPr>
          <a:xfrm>
            <a:off x="3837432" y="3814574"/>
            <a:ext cx="1645920" cy="1648911"/>
          </a:xfrm>
          <a:prstGeom prst="rect">
            <a:avLst/>
          </a:prstGeom>
          <a:noFill/>
          <a:ln>
            <a:noFill/>
          </a:ln>
        </p:spPr>
      </p:sp>
      <p:sp>
        <p:nvSpPr>
          <p:cNvPr id="971" name="Google Shape;971;p102"/>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2" name="Google Shape;972;p102"/>
          <p:cNvSpPr/>
          <p:nvPr>
            <p:ph idx="16" type="pic"/>
          </p:nvPr>
        </p:nvSpPr>
        <p:spPr>
          <a:xfrm>
            <a:off x="6714744" y="3814574"/>
            <a:ext cx="1645920" cy="1648911"/>
          </a:xfrm>
          <a:prstGeom prst="rect">
            <a:avLst/>
          </a:prstGeom>
          <a:noFill/>
          <a:ln>
            <a:noFill/>
          </a:ln>
        </p:spPr>
      </p:sp>
      <p:sp>
        <p:nvSpPr>
          <p:cNvPr id="973" name="Google Shape;973;p102"/>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4" name="Google Shape;974;p102"/>
          <p:cNvSpPr/>
          <p:nvPr>
            <p:ph idx="18" type="pic"/>
          </p:nvPr>
        </p:nvSpPr>
        <p:spPr>
          <a:xfrm>
            <a:off x="9592056" y="3814574"/>
            <a:ext cx="1645920" cy="1648911"/>
          </a:xfrm>
          <a:prstGeom prst="rect">
            <a:avLst/>
          </a:prstGeom>
          <a:noFill/>
          <a:ln>
            <a:noFill/>
          </a:ln>
        </p:spPr>
      </p:sp>
      <p:sp>
        <p:nvSpPr>
          <p:cNvPr id="975" name="Google Shape;975;p102"/>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976" name="Shape 976"/>
        <p:cNvGrpSpPr/>
        <p:nvPr/>
      </p:nvGrpSpPr>
      <p:grpSpPr>
        <a:xfrm>
          <a:off x="0" y="0"/>
          <a:ext cx="0" cy="0"/>
          <a:chOff x="0" y="0"/>
          <a:chExt cx="0" cy="0"/>
        </a:xfrm>
      </p:grpSpPr>
      <p:pic>
        <p:nvPicPr>
          <p:cNvPr id="977" name="Google Shape;977;p10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78" name="Google Shape;978;p1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79" name="Google Shape;979;p10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0" name="Google Shape;980;p103"/>
          <p:cNvSpPr/>
          <p:nvPr>
            <p:ph idx="2" type="pic"/>
          </p:nvPr>
        </p:nvSpPr>
        <p:spPr>
          <a:xfrm>
            <a:off x="960120" y="1112520"/>
            <a:ext cx="1645920" cy="1648911"/>
          </a:xfrm>
          <a:prstGeom prst="rect">
            <a:avLst/>
          </a:prstGeom>
          <a:noFill/>
          <a:ln>
            <a:noFill/>
          </a:ln>
        </p:spPr>
      </p:sp>
      <p:sp>
        <p:nvSpPr>
          <p:cNvPr id="981" name="Google Shape;981;p103"/>
          <p:cNvSpPr txBox="1"/>
          <p:nvPr>
            <p:ph idx="1" type="body"/>
          </p:nvPr>
        </p:nvSpPr>
        <p:spPr>
          <a:xfrm>
            <a:off x="388620"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2" name="Google Shape;982;p103"/>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3" name="Google Shape;983;p103"/>
          <p:cNvSpPr/>
          <p:nvPr>
            <p:ph idx="4" type="pic"/>
          </p:nvPr>
        </p:nvSpPr>
        <p:spPr>
          <a:xfrm>
            <a:off x="3837432" y="1112520"/>
            <a:ext cx="1645920" cy="1648911"/>
          </a:xfrm>
          <a:prstGeom prst="rect">
            <a:avLst/>
          </a:prstGeom>
          <a:noFill/>
          <a:ln>
            <a:noFill/>
          </a:ln>
        </p:spPr>
      </p:sp>
      <p:sp>
        <p:nvSpPr>
          <p:cNvPr id="984" name="Google Shape;984;p103"/>
          <p:cNvSpPr txBox="1"/>
          <p:nvPr>
            <p:ph idx="5" type="body"/>
          </p:nvPr>
        </p:nvSpPr>
        <p:spPr>
          <a:xfrm>
            <a:off x="3265932"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5" name="Google Shape;985;p103"/>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6" name="Google Shape;986;p103"/>
          <p:cNvSpPr/>
          <p:nvPr>
            <p:ph idx="7" type="pic"/>
          </p:nvPr>
        </p:nvSpPr>
        <p:spPr>
          <a:xfrm>
            <a:off x="6714744" y="1112520"/>
            <a:ext cx="1645920" cy="1648911"/>
          </a:xfrm>
          <a:prstGeom prst="rect">
            <a:avLst/>
          </a:prstGeom>
          <a:noFill/>
          <a:ln>
            <a:noFill/>
          </a:ln>
        </p:spPr>
      </p:sp>
      <p:sp>
        <p:nvSpPr>
          <p:cNvPr id="987" name="Google Shape;987;p103"/>
          <p:cNvSpPr txBox="1"/>
          <p:nvPr>
            <p:ph idx="8" type="body"/>
          </p:nvPr>
        </p:nvSpPr>
        <p:spPr>
          <a:xfrm>
            <a:off x="6143244"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8" name="Google Shape;988;p103"/>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9" name="Google Shape;989;p103"/>
          <p:cNvSpPr/>
          <p:nvPr>
            <p:ph idx="13" type="pic"/>
          </p:nvPr>
        </p:nvSpPr>
        <p:spPr>
          <a:xfrm>
            <a:off x="9592056" y="1112520"/>
            <a:ext cx="1645920" cy="1648911"/>
          </a:xfrm>
          <a:prstGeom prst="rect">
            <a:avLst/>
          </a:prstGeom>
          <a:noFill/>
          <a:ln>
            <a:noFill/>
          </a:ln>
        </p:spPr>
      </p:sp>
      <p:sp>
        <p:nvSpPr>
          <p:cNvPr id="990" name="Google Shape;990;p103"/>
          <p:cNvSpPr txBox="1"/>
          <p:nvPr>
            <p:ph idx="14" type="body"/>
          </p:nvPr>
        </p:nvSpPr>
        <p:spPr>
          <a:xfrm>
            <a:off x="9020556"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1" name="Google Shape;991;p103"/>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2" name="Google Shape;992;p103"/>
          <p:cNvSpPr/>
          <p:nvPr>
            <p:ph idx="16" type="pic"/>
          </p:nvPr>
        </p:nvSpPr>
        <p:spPr>
          <a:xfrm>
            <a:off x="960120" y="3814574"/>
            <a:ext cx="1645920" cy="1648911"/>
          </a:xfrm>
          <a:prstGeom prst="rect">
            <a:avLst/>
          </a:prstGeom>
          <a:noFill/>
          <a:ln>
            <a:noFill/>
          </a:ln>
        </p:spPr>
      </p:sp>
      <p:sp>
        <p:nvSpPr>
          <p:cNvPr id="993" name="Google Shape;993;p103"/>
          <p:cNvSpPr txBox="1"/>
          <p:nvPr>
            <p:ph idx="17" type="body"/>
          </p:nvPr>
        </p:nvSpPr>
        <p:spPr>
          <a:xfrm>
            <a:off x="388620"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4" name="Google Shape;994;p103"/>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5" name="Google Shape;995;p103"/>
          <p:cNvSpPr/>
          <p:nvPr>
            <p:ph idx="19" type="pic"/>
          </p:nvPr>
        </p:nvSpPr>
        <p:spPr>
          <a:xfrm>
            <a:off x="3837432" y="3814574"/>
            <a:ext cx="1645920" cy="1648911"/>
          </a:xfrm>
          <a:prstGeom prst="rect">
            <a:avLst/>
          </a:prstGeom>
          <a:noFill/>
          <a:ln>
            <a:noFill/>
          </a:ln>
        </p:spPr>
      </p:sp>
      <p:sp>
        <p:nvSpPr>
          <p:cNvPr id="996" name="Google Shape;996;p103"/>
          <p:cNvSpPr txBox="1"/>
          <p:nvPr>
            <p:ph idx="20" type="body"/>
          </p:nvPr>
        </p:nvSpPr>
        <p:spPr>
          <a:xfrm>
            <a:off x="3265932"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7" name="Google Shape;997;p103"/>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8" name="Google Shape;998;p103"/>
          <p:cNvSpPr/>
          <p:nvPr>
            <p:ph idx="22" type="pic"/>
          </p:nvPr>
        </p:nvSpPr>
        <p:spPr>
          <a:xfrm>
            <a:off x="6714744" y="3814574"/>
            <a:ext cx="1645920" cy="1648911"/>
          </a:xfrm>
          <a:prstGeom prst="rect">
            <a:avLst/>
          </a:prstGeom>
          <a:noFill/>
          <a:ln>
            <a:noFill/>
          </a:ln>
        </p:spPr>
      </p:sp>
      <p:sp>
        <p:nvSpPr>
          <p:cNvPr id="999" name="Google Shape;999;p103"/>
          <p:cNvSpPr txBox="1"/>
          <p:nvPr>
            <p:ph idx="23" type="body"/>
          </p:nvPr>
        </p:nvSpPr>
        <p:spPr>
          <a:xfrm>
            <a:off x="6143244"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0" name="Google Shape;1000;p103"/>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1" name="Google Shape;1001;p103"/>
          <p:cNvSpPr/>
          <p:nvPr>
            <p:ph idx="25" type="pic"/>
          </p:nvPr>
        </p:nvSpPr>
        <p:spPr>
          <a:xfrm>
            <a:off x="9592056" y="3814574"/>
            <a:ext cx="1645920" cy="1648911"/>
          </a:xfrm>
          <a:prstGeom prst="rect">
            <a:avLst/>
          </a:prstGeom>
          <a:noFill/>
          <a:ln>
            <a:noFill/>
          </a:ln>
        </p:spPr>
      </p:sp>
      <p:sp>
        <p:nvSpPr>
          <p:cNvPr id="1002" name="Google Shape;1002;p103"/>
          <p:cNvSpPr txBox="1"/>
          <p:nvPr>
            <p:ph idx="26" type="body"/>
          </p:nvPr>
        </p:nvSpPr>
        <p:spPr>
          <a:xfrm>
            <a:off x="9020556"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3" name="Google Shape;1003;p103"/>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1004" name="Shape 1004"/>
        <p:cNvGrpSpPr/>
        <p:nvPr/>
      </p:nvGrpSpPr>
      <p:grpSpPr>
        <a:xfrm>
          <a:off x="0" y="0"/>
          <a:ext cx="0" cy="0"/>
          <a:chOff x="0" y="0"/>
          <a:chExt cx="0" cy="0"/>
        </a:xfrm>
      </p:grpSpPr>
      <p:sp>
        <p:nvSpPr>
          <p:cNvPr id="1005" name="Google Shape;1005;p1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1006" name="Google Shape;1006;p10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007" name="Google Shape;1007;p10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1008" name="Shape 1008"/>
        <p:cNvGrpSpPr/>
        <p:nvPr/>
      </p:nvGrpSpPr>
      <p:grpSpPr>
        <a:xfrm>
          <a:off x="0" y="0"/>
          <a:ext cx="0" cy="0"/>
          <a:chOff x="0" y="0"/>
          <a:chExt cx="0" cy="0"/>
        </a:xfrm>
      </p:grpSpPr>
      <p:sp>
        <p:nvSpPr>
          <p:cNvPr id="1009" name="Google Shape;1009;p1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10" name="Google Shape;1010;p10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1011" name="Shape 1011"/>
        <p:cNvGrpSpPr/>
        <p:nvPr/>
      </p:nvGrpSpPr>
      <p:grpSpPr>
        <a:xfrm>
          <a:off x="0" y="0"/>
          <a:ext cx="0" cy="0"/>
          <a:chOff x="0" y="0"/>
          <a:chExt cx="0" cy="0"/>
        </a:xfrm>
      </p:grpSpPr>
      <p:sp>
        <p:nvSpPr>
          <p:cNvPr id="1012" name="Google Shape;1012;p1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1013" name="Google Shape;1013;p106"/>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1014" name="Google Shape;1014;p106"/>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1015" name="Shape 1015"/>
        <p:cNvGrpSpPr/>
        <p:nvPr/>
      </p:nvGrpSpPr>
      <p:grpSpPr>
        <a:xfrm>
          <a:off x="0" y="0"/>
          <a:ext cx="0" cy="0"/>
          <a:chOff x="0" y="0"/>
          <a:chExt cx="0" cy="0"/>
        </a:xfrm>
      </p:grpSpPr>
      <p:sp>
        <p:nvSpPr>
          <p:cNvPr id="1016" name="Google Shape;1016;p1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17" name="Google Shape;1017;p107"/>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8" name="Google Shape;1018;p107"/>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1019" name="Shape 1019"/>
        <p:cNvGrpSpPr/>
        <p:nvPr/>
      </p:nvGrpSpPr>
      <p:grpSpPr>
        <a:xfrm>
          <a:off x="0" y="0"/>
          <a:ext cx="0" cy="0"/>
          <a:chOff x="0" y="0"/>
          <a:chExt cx="0" cy="0"/>
        </a:xfrm>
      </p:grpSpPr>
      <p:sp>
        <p:nvSpPr>
          <p:cNvPr id="1020" name="Google Shape;1020;p1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21" name="Google Shape;1021;p108"/>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2" name="Google Shape;1022;p108"/>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3" name="Google Shape;1023;p108"/>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4" name="Google Shape;1024;p108"/>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5" name="Google Shape;1025;p108"/>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6" name="Google Shape;1026;p108"/>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7" name="Google Shape;1027;p108"/>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8" name="Google Shape;1028;p108"/>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9" name="Google Shape;1029;p108"/>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0" name="Google Shape;1030;p108"/>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08"/>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2" name="Google Shape;1032;p108"/>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3" name="Google Shape;1033;p108"/>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4" name="Google Shape;1034;p108"/>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5" name="Google Shape;1035;p108"/>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6" name="Google Shape;1036;p108"/>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37" name="Google Shape;1037;p10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1038" name="Shape 1038"/>
        <p:cNvGrpSpPr/>
        <p:nvPr/>
      </p:nvGrpSpPr>
      <p:grpSpPr>
        <a:xfrm>
          <a:off x="0" y="0"/>
          <a:ext cx="0" cy="0"/>
          <a:chOff x="0" y="0"/>
          <a:chExt cx="0" cy="0"/>
        </a:xfrm>
      </p:grpSpPr>
      <p:sp>
        <p:nvSpPr>
          <p:cNvPr id="1039" name="Google Shape;1039;p1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40" name="Google Shape;1040;p109"/>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1" name="Google Shape;1041;p109"/>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2" name="Google Shape;1042;p109"/>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09"/>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09"/>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5" name="Google Shape;1045;p109"/>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6" name="Google Shape;1046;p109"/>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7" name="Google Shape;1047;p109"/>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8" name="Google Shape;1048;p109"/>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9" name="Google Shape;1049;p109"/>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0" name="Google Shape;1050;p109"/>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09"/>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2" name="Google Shape;1052;p109"/>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09"/>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4" name="Google Shape;1054;p109"/>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5" name="Google Shape;1055;p109"/>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1056" name="Shape 1056"/>
        <p:cNvGrpSpPr/>
        <p:nvPr/>
      </p:nvGrpSpPr>
      <p:grpSpPr>
        <a:xfrm>
          <a:off x="0" y="0"/>
          <a:ext cx="0" cy="0"/>
          <a:chOff x="0" y="0"/>
          <a:chExt cx="0" cy="0"/>
        </a:xfrm>
      </p:grpSpPr>
      <p:sp>
        <p:nvSpPr>
          <p:cNvPr id="1057" name="Google Shape;1057;p1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58" name="Google Shape;1058;p11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9" name="Google Shape;1059;p110"/>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0" name="Google Shape;1060;p110"/>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1" name="Google Shape;1061;p110"/>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62" name="Google Shape;1062;p11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1063" name="Shape 1063"/>
        <p:cNvGrpSpPr/>
        <p:nvPr/>
      </p:nvGrpSpPr>
      <p:grpSpPr>
        <a:xfrm>
          <a:off x="0" y="0"/>
          <a:ext cx="0" cy="0"/>
          <a:chOff x="0" y="0"/>
          <a:chExt cx="0" cy="0"/>
        </a:xfrm>
      </p:grpSpPr>
      <p:pic>
        <p:nvPicPr>
          <p:cNvPr id="1064" name="Google Shape;1064;p111"/>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1065" name="Google Shape;1065;p1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66" name="Google Shape;1066;p11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7" name="Google Shape;1067;p111"/>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8" name="Google Shape;1068;p111"/>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9" name="Google Shape;1069;p111"/>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66" name="Shape 66"/>
        <p:cNvGrpSpPr/>
        <p:nvPr/>
      </p:nvGrpSpPr>
      <p:grpSpPr>
        <a:xfrm>
          <a:off x="0" y="0"/>
          <a:ext cx="0" cy="0"/>
          <a:chOff x="0" y="0"/>
          <a:chExt cx="0" cy="0"/>
        </a:xfrm>
      </p:grpSpPr>
      <p:sp>
        <p:nvSpPr>
          <p:cNvPr id="67" name="Google Shape;67;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1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9" name="Google Shape;69;p1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0" name="Google Shape;70;p12"/>
          <p:cNvSpPr/>
          <p:nvPr>
            <p:ph idx="2" type="pic"/>
          </p:nvPr>
        </p:nvSpPr>
        <p:spPr>
          <a:xfrm>
            <a:off x="365760" y="1238846"/>
            <a:ext cx="1554480" cy="1554480"/>
          </a:xfrm>
          <a:prstGeom prst="rect">
            <a:avLst/>
          </a:prstGeom>
          <a:noFill/>
          <a:ln>
            <a:noFill/>
          </a:ln>
        </p:spPr>
      </p:sp>
      <p:sp>
        <p:nvSpPr>
          <p:cNvPr id="71" name="Google Shape;71;p12"/>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2"/>
          <p:cNvSpPr/>
          <p:nvPr>
            <p:ph idx="3" type="pic"/>
          </p:nvPr>
        </p:nvSpPr>
        <p:spPr>
          <a:xfrm>
            <a:off x="365760" y="3008944"/>
            <a:ext cx="1554480" cy="1554480"/>
          </a:xfrm>
          <a:prstGeom prst="rect">
            <a:avLst/>
          </a:prstGeom>
          <a:noFill/>
          <a:ln>
            <a:noFill/>
          </a:ln>
        </p:spPr>
      </p:sp>
      <p:sp>
        <p:nvSpPr>
          <p:cNvPr id="73" name="Google Shape;73;p12"/>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2"/>
          <p:cNvSpPr/>
          <p:nvPr>
            <p:ph idx="5" type="pic"/>
          </p:nvPr>
        </p:nvSpPr>
        <p:spPr>
          <a:xfrm>
            <a:off x="365760" y="4776114"/>
            <a:ext cx="1554480" cy="1554480"/>
          </a:xfrm>
          <a:prstGeom prst="rect">
            <a:avLst/>
          </a:prstGeom>
          <a:noFill/>
          <a:ln>
            <a:noFill/>
          </a:ln>
        </p:spPr>
      </p:sp>
      <p:sp>
        <p:nvSpPr>
          <p:cNvPr id="75" name="Google Shape;75;p12"/>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1070" name="Shape 1070"/>
        <p:cNvGrpSpPr/>
        <p:nvPr/>
      </p:nvGrpSpPr>
      <p:grpSpPr>
        <a:xfrm>
          <a:off x="0" y="0"/>
          <a:ext cx="0" cy="0"/>
          <a:chOff x="0" y="0"/>
          <a:chExt cx="0" cy="0"/>
        </a:xfrm>
      </p:grpSpPr>
      <p:pic>
        <p:nvPicPr>
          <p:cNvPr id="1071" name="Google Shape;1071;p112"/>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072" name="Google Shape;1072;p1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73" name="Google Shape;1073;p112"/>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4" name="Google Shape;1074;p112"/>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5" name="Google Shape;1075;p112"/>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6" name="Google Shape;1076;p112"/>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7" name="Google Shape;1077;p112"/>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12"/>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9" name="Google Shape;1079;p112"/>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0" name="Google Shape;1080;p112"/>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1" name="Google Shape;1081;p112"/>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1082" name="Shape 1082"/>
        <p:cNvGrpSpPr/>
        <p:nvPr/>
      </p:nvGrpSpPr>
      <p:grpSpPr>
        <a:xfrm>
          <a:off x="0" y="0"/>
          <a:ext cx="0" cy="0"/>
          <a:chOff x="0" y="0"/>
          <a:chExt cx="0" cy="0"/>
        </a:xfrm>
      </p:grpSpPr>
      <p:pic>
        <p:nvPicPr>
          <p:cNvPr id="1083" name="Google Shape;1083;p113"/>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1084" name="Google Shape;1084;p1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85" name="Google Shape;1085;p113"/>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6" name="Google Shape;1086;p11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7" name="Google Shape;1087;p113"/>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8" name="Google Shape;1088;p11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9" name="Google Shape;1089;p113"/>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1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13"/>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1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3" name="Google Shape;1093;p113"/>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1094" name="Shape 1094"/>
        <p:cNvGrpSpPr/>
        <p:nvPr/>
      </p:nvGrpSpPr>
      <p:grpSpPr>
        <a:xfrm>
          <a:off x="0" y="0"/>
          <a:ext cx="0" cy="0"/>
          <a:chOff x="0" y="0"/>
          <a:chExt cx="0" cy="0"/>
        </a:xfrm>
      </p:grpSpPr>
      <p:pic>
        <p:nvPicPr>
          <p:cNvPr id="1095" name="Google Shape;1095;p114"/>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096" name="Google Shape;1096;p1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97" name="Google Shape;1097;p114"/>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8" name="Google Shape;1098;p114"/>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14"/>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0" name="Google Shape;1100;p114"/>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1" name="Google Shape;1101;p114"/>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2" name="Google Shape;1102;p114"/>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3" name="Google Shape;1103;p114"/>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4" name="Google Shape;1104;p114"/>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5" name="Google Shape;1105;p114"/>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6" name="Google Shape;1106;p114"/>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7" name="Google Shape;1107;p114"/>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8" name="Google Shape;1108;p114"/>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9" name="Google Shape;1109;p114"/>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0" name="Google Shape;1110;p114"/>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1" name="Google Shape;1111;p114"/>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2" name="Google Shape;1112;p114"/>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1113" name="Shape 1113"/>
        <p:cNvGrpSpPr/>
        <p:nvPr/>
      </p:nvGrpSpPr>
      <p:grpSpPr>
        <a:xfrm>
          <a:off x="0" y="0"/>
          <a:ext cx="0" cy="0"/>
          <a:chOff x="0" y="0"/>
          <a:chExt cx="0" cy="0"/>
        </a:xfrm>
      </p:grpSpPr>
      <p:pic>
        <p:nvPicPr>
          <p:cNvPr id="1114" name="Google Shape;1114;p115"/>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1115" name="Google Shape;1115;p1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16" name="Google Shape;1116;p115"/>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7" name="Google Shape;1117;p115"/>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8" name="Google Shape;1118;p115"/>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9" name="Google Shape;1119;p115"/>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0" name="Google Shape;1120;p115"/>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1" name="Google Shape;1121;p115"/>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15"/>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15"/>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4" name="Google Shape;1124;p115"/>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5" name="Google Shape;1125;p115"/>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6" name="Google Shape;1126;p115"/>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7" name="Google Shape;1127;p115"/>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8" name="Google Shape;1128;p115"/>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9" name="Google Shape;1129;p115"/>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0" name="Google Shape;1130;p115"/>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1" name="Google Shape;1131;p115"/>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1132" name="Shape 1132"/>
        <p:cNvGrpSpPr/>
        <p:nvPr/>
      </p:nvGrpSpPr>
      <p:grpSpPr>
        <a:xfrm>
          <a:off x="0" y="0"/>
          <a:ext cx="0" cy="0"/>
          <a:chOff x="0" y="0"/>
          <a:chExt cx="0" cy="0"/>
        </a:xfrm>
      </p:grpSpPr>
      <p:pic>
        <p:nvPicPr>
          <p:cNvPr id="1133" name="Google Shape;1133;p116"/>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134" name="Google Shape;1134;p1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35" name="Google Shape;1135;p116"/>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6" name="Google Shape;1136;p116"/>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7" name="Google Shape;1137;p116"/>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8" name="Google Shape;1138;p116"/>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1139" name="Shape 1139"/>
        <p:cNvGrpSpPr/>
        <p:nvPr/>
      </p:nvGrpSpPr>
      <p:grpSpPr>
        <a:xfrm>
          <a:off x="0" y="0"/>
          <a:ext cx="0" cy="0"/>
          <a:chOff x="0" y="0"/>
          <a:chExt cx="0" cy="0"/>
        </a:xfrm>
      </p:grpSpPr>
      <p:pic>
        <p:nvPicPr>
          <p:cNvPr id="1140" name="Google Shape;1140;p117"/>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1141" name="Google Shape;1141;p1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42" name="Google Shape;1142;p117"/>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3" name="Google Shape;1143;p117"/>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4" name="Google Shape;1144;p117"/>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5" name="Google Shape;1145;p117"/>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1146" name="Shape 1146"/>
        <p:cNvGrpSpPr/>
        <p:nvPr/>
      </p:nvGrpSpPr>
      <p:grpSpPr>
        <a:xfrm>
          <a:off x="0" y="0"/>
          <a:ext cx="0" cy="0"/>
          <a:chOff x="0" y="0"/>
          <a:chExt cx="0" cy="0"/>
        </a:xfrm>
      </p:grpSpPr>
      <p:pic>
        <p:nvPicPr>
          <p:cNvPr id="1147" name="Google Shape;1147;p118"/>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1148" name="Google Shape;1148;p1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49" name="Google Shape;1149;p11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50" name="Google Shape;1150;p118"/>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sp>
        <p:nvSpPr>
          <p:cNvPr id="1151" name="Google Shape;1151;p118"/>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1152" name="Shape 1152"/>
        <p:cNvGrpSpPr/>
        <p:nvPr/>
      </p:nvGrpSpPr>
      <p:grpSpPr>
        <a:xfrm>
          <a:off x="0" y="0"/>
          <a:ext cx="0" cy="0"/>
          <a:chOff x="0" y="0"/>
          <a:chExt cx="0" cy="0"/>
        </a:xfrm>
      </p:grpSpPr>
      <p:pic>
        <p:nvPicPr>
          <p:cNvPr id="1153" name="Google Shape;1153;p119"/>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1154" name="Google Shape;1154;p1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55" name="Google Shape;1155;p119"/>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56" name="Google Shape;1156;p119"/>
          <p:cNvPicPr preferRelativeResize="0"/>
          <p:nvPr/>
        </p:nvPicPr>
        <p:blipFill rotWithShape="1">
          <a:blip r:embed="rId3">
            <a:alphaModFix/>
          </a:blip>
          <a:srcRect b="0" l="0" r="0" t="0"/>
          <a:stretch/>
        </p:blipFill>
        <p:spPr>
          <a:xfrm rot="5400000">
            <a:off x="7636951" y="3348031"/>
            <a:ext cx="6126480" cy="45720"/>
          </a:xfrm>
          <a:prstGeom prst="rect">
            <a:avLst/>
          </a:prstGeom>
          <a:noFill/>
          <a:ln>
            <a:noFill/>
          </a:ln>
        </p:spPr>
      </p:pic>
      <p:sp>
        <p:nvSpPr>
          <p:cNvPr id="1157" name="Google Shape;1157;p119"/>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1158" name="Shape 1158"/>
        <p:cNvGrpSpPr/>
        <p:nvPr/>
      </p:nvGrpSpPr>
      <p:grpSpPr>
        <a:xfrm>
          <a:off x="0" y="0"/>
          <a:ext cx="0" cy="0"/>
          <a:chOff x="0" y="0"/>
          <a:chExt cx="0" cy="0"/>
        </a:xfrm>
      </p:grpSpPr>
      <p:pic>
        <p:nvPicPr>
          <p:cNvPr id="1159" name="Google Shape;1159;p120"/>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1160" name="Google Shape;1160;p120"/>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1161" name="Shape 1161"/>
        <p:cNvGrpSpPr/>
        <p:nvPr/>
      </p:nvGrpSpPr>
      <p:grpSpPr>
        <a:xfrm>
          <a:off x="0" y="0"/>
          <a:ext cx="0" cy="0"/>
          <a:chOff x="0" y="0"/>
          <a:chExt cx="0" cy="0"/>
        </a:xfrm>
      </p:grpSpPr>
      <p:pic>
        <p:nvPicPr>
          <p:cNvPr id="1162" name="Google Shape;1162;p121"/>
          <p:cNvPicPr preferRelativeResize="0"/>
          <p:nvPr/>
        </p:nvPicPr>
        <p:blipFill rotWithShape="1">
          <a:blip r:embed="rId3">
            <a:alphaModFix/>
          </a:blip>
          <a:srcRect b="0" l="0" r="0" t="0"/>
          <a:stretch/>
        </p:blipFill>
        <p:spPr>
          <a:xfrm>
            <a:off x="6286005" y="6478270"/>
            <a:ext cx="3556000" cy="165100"/>
          </a:xfrm>
          <a:prstGeom prst="rect">
            <a:avLst/>
          </a:prstGeom>
          <a:noFill/>
          <a:ln>
            <a:noFill/>
          </a:ln>
        </p:spPr>
      </p:pic>
      <p:sp>
        <p:nvSpPr>
          <p:cNvPr id="1163" name="Google Shape;1163;p1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64" name="Google Shape;1164;p12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5" name="Google Shape;1165;p12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76" name="Shape 76"/>
        <p:cNvGrpSpPr/>
        <p:nvPr/>
      </p:nvGrpSpPr>
      <p:grpSpPr>
        <a:xfrm>
          <a:off x="0" y="0"/>
          <a:ext cx="0" cy="0"/>
          <a:chOff x="0" y="0"/>
          <a:chExt cx="0" cy="0"/>
        </a:xfrm>
      </p:grpSpPr>
      <p:grpSp>
        <p:nvGrpSpPr>
          <p:cNvPr id="77" name="Google Shape;77;p13"/>
          <p:cNvGrpSpPr/>
          <p:nvPr/>
        </p:nvGrpSpPr>
        <p:grpSpPr>
          <a:xfrm>
            <a:off x="365759" y="1028377"/>
            <a:ext cx="11484864" cy="4791549"/>
            <a:chOff x="365759" y="1028377"/>
            <a:chExt cx="11484864" cy="4791549"/>
          </a:xfrm>
        </p:grpSpPr>
        <p:pic>
          <p:nvPicPr>
            <p:cNvPr id="78" name="Google Shape;78;p13"/>
            <p:cNvPicPr preferRelativeResize="0"/>
            <p:nvPr/>
          </p:nvPicPr>
          <p:blipFill rotWithShape="1">
            <a:blip r:embed="rId2">
              <a:alphaModFix/>
            </a:blip>
            <a:srcRect b="0" l="0" r="0" t="0"/>
            <a:stretch/>
          </p:blipFill>
          <p:spPr>
            <a:xfrm>
              <a:off x="388620" y="2816120"/>
              <a:ext cx="11443716" cy="320040"/>
            </a:xfrm>
            <a:prstGeom prst="rect">
              <a:avLst/>
            </a:prstGeom>
            <a:noFill/>
            <a:ln>
              <a:noFill/>
            </a:ln>
          </p:spPr>
        </p:pic>
        <p:pic>
          <p:nvPicPr>
            <p:cNvPr id="79" name="Google Shape;79;p13"/>
            <p:cNvPicPr preferRelativeResize="0"/>
            <p:nvPr/>
          </p:nvPicPr>
          <p:blipFill rotWithShape="1">
            <a:blip r:embed="rId2">
              <a:alphaModFix/>
            </a:blip>
            <a:srcRect b="0" l="0" r="0" t="0"/>
            <a:stretch/>
          </p:blipFill>
          <p:spPr>
            <a:xfrm>
              <a:off x="388620" y="5499886"/>
              <a:ext cx="11443716" cy="320040"/>
            </a:xfrm>
            <a:prstGeom prst="rect">
              <a:avLst/>
            </a:prstGeom>
            <a:noFill/>
            <a:ln>
              <a:noFill/>
            </a:ln>
          </p:spPr>
        </p:pic>
        <p:pic>
          <p:nvPicPr>
            <p:cNvPr id="80" name="Google Shape;80;p13"/>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81" name="Google Shape;81;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3"/>
          <p:cNvSpPr/>
          <p:nvPr>
            <p:ph idx="2" type="pic"/>
          </p:nvPr>
        </p:nvSpPr>
        <p:spPr>
          <a:xfrm>
            <a:off x="960120" y="1112520"/>
            <a:ext cx="1645920" cy="1648911"/>
          </a:xfrm>
          <a:prstGeom prst="rect">
            <a:avLst/>
          </a:prstGeom>
          <a:noFill/>
          <a:ln>
            <a:noFill/>
          </a:ln>
        </p:spPr>
      </p:sp>
      <p:sp>
        <p:nvSpPr>
          <p:cNvPr id="84" name="Google Shape;84;p13"/>
          <p:cNvSpPr txBox="1"/>
          <p:nvPr>
            <p:ph idx="1" type="body"/>
          </p:nvPr>
        </p:nvSpPr>
        <p:spPr>
          <a:xfrm>
            <a:off x="388620"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3"/>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3"/>
          <p:cNvSpPr/>
          <p:nvPr>
            <p:ph idx="4" type="pic"/>
          </p:nvPr>
        </p:nvSpPr>
        <p:spPr>
          <a:xfrm>
            <a:off x="3837432" y="1112520"/>
            <a:ext cx="1645920" cy="1648911"/>
          </a:xfrm>
          <a:prstGeom prst="rect">
            <a:avLst/>
          </a:prstGeom>
          <a:noFill/>
          <a:ln>
            <a:noFill/>
          </a:ln>
        </p:spPr>
      </p:sp>
      <p:sp>
        <p:nvSpPr>
          <p:cNvPr id="87" name="Google Shape;87;p13"/>
          <p:cNvSpPr txBox="1"/>
          <p:nvPr>
            <p:ph idx="5" type="body"/>
          </p:nvPr>
        </p:nvSpPr>
        <p:spPr>
          <a:xfrm>
            <a:off x="3265932"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3"/>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3"/>
          <p:cNvSpPr/>
          <p:nvPr>
            <p:ph idx="7" type="pic"/>
          </p:nvPr>
        </p:nvSpPr>
        <p:spPr>
          <a:xfrm>
            <a:off x="6714744" y="1112520"/>
            <a:ext cx="1645920" cy="1648911"/>
          </a:xfrm>
          <a:prstGeom prst="rect">
            <a:avLst/>
          </a:prstGeom>
          <a:noFill/>
          <a:ln>
            <a:noFill/>
          </a:ln>
        </p:spPr>
      </p:sp>
      <p:sp>
        <p:nvSpPr>
          <p:cNvPr id="90" name="Google Shape;90;p13"/>
          <p:cNvSpPr txBox="1"/>
          <p:nvPr>
            <p:ph idx="8" type="body"/>
          </p:nvPr>
        </p:nvSpPr>
        <p:spPr>
          <a:xfrm>
            <a:off x="6143244"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3"/>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3"/>
          <p:cNvSpPr/>
          <p:nvPr>
            <p:ph idx="13" type="pic"/>
          </p:nvPr>
        </p:nvSpPr>
        <p:spPr>
          <a:xfrm>
            <a:off x="9592056" y="1112520"/>
            <a:ext cx="1645920" cy="1648911"/>
          </a:xfrm>
          <a:prstGeom prst="rect">
            <a:avLst/>
          </a:prstGeom>
          <a:noFill/>
          <a:ln>
            <a:noFill/>
          </a:ln>
        </p:spPr>
      </p:sp>
      <p:sp>
        <p:nvSpPr>
          <p:cNvPr id="93" name="Google Shape;93;p13"/>
          <p:cNvSpPr txBox="1"/>
          <p:nvPr>
            <p:ph idx="14" type="body"/>
          </p:nvPr>
        </p:nvSpPr>
        <p:spPr>
          <a:xfrm>
            <a:off x="9020556"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3"/>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3"/>
          <p:cNvSpPr/>
          <p:nvPr>
            <p:ph idx="16" type="pic"/>
          </p:nvPr>
        </p:nvSpPr>
        <p:spPr>
          <a:xfrm>
            <a:off x="960120" y="3814574"/>
            <a:ext cx="1645920" cy="1648911"/>
          </a:xfrm>
          <a:prstGeom prst="rect">
            <a:avLst/>
          </a:prstGeom>
          <a:noFill/>
          <a:ln>
            <a:noFill/>
          </a:ln>
        </p:spPr>
      </p:sp>
      <p:sp>
        <p:nvSpPr>
          <p:cNvPr id="96" name="Google Shape;96;p13"/>
          <p:cNvSpPr txBox="1"/>
          <p:nvPr>
            <p:ph idx="17" type="body"/>
          </p:nvPr>
        </p:nvSpPr>
        <p:spPr>
          <a:xfrm>
            <a:off x="388620"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3"/>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13"/>
          <p:cNvSpPr/>
          <p:nvPr>
            <p:ph idx="19" type="pic"/>
          </p:nvPr>
        </p:nvSpPr>
        <p:spPr>
          <a:xfrm>
            <a:off x="3837432" y="3814574"/>
            <a:ext cx="1645920" cy="1648911"/>
          </a:xfrm>
          <a:prstGeom prst="rect">
            <a:avLst/>
          </a:prstGeom>
          <a:noFill/>
          <a:ln>
            <a:noFill/>
          </a:ln>
        </p:spPr>
      </p:sp>
      <p:sp>
        <p:nvSpPr>
          <p:cNvPr id="99" name="Google Shape;99;p13"/>
          <p:cNvSpPr txBox="1"/>
          <p:nvPr>
            <p:ph idx="20" type="body"/>
          </p:nvPr>
        </p:nvSpPr>
        <p:spPr>
          <a:xfrm>
            <a:off x="3265932"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13"/>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3"/>
          <p:cNvSpPr/>
          <p:nvPr>
            <p:ph idx="22" type="pic"/>
          </p:nvPr>
        </p:nvSpPr>
        <p:spPr>
          <a:xfrm>
            <a:off x="6714744" y="3814574"/>
            <a:ext cx="1645920" cy="1648911"/>
          </a:xfrm>
          <a:prstGeom prst="rect">
            <a:avLst/>
          </a:prstGeom>
          <a:noFill/>
          <a:ln>
            <a:noFill/>
          </a:ln>
        </p:spPr>
      </p:sp>
      <p:sp>
        <p:nvSpPr>
          <p:cNvPr id="102" name="Google Shape;102;p13"/>
          <p:cNvSpPr txBox="1"/>
          <p:nvPr>
            <p:ph idx="23" type="body"/>
          </p:nvPr>
        </p:nvSpPr>
        <p:spPr>
          <a:xfrm>
            <a:off x="6143244"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3"/>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3"/>
          <p:cNvSpPr/>
          <p:nvPr>
            <p:ph idx="25" type="pic"/>
          </p:nvPr>
        </p:nvSpPr>
        <p:spPr>
          <a:xfrm>
            <a:off x="9592056" y="3814574"/>
            <a:ext cx="1645920" cy="1648911"/>
          </a:xfrm>
          <a:prstGeom prst="rect">
            <a:avLst/>
          </a:prstGeom>
          <a:noFill/>
          <a:ln>
            <a:noFill/>
          </a:ln>
        </p:spPr>
      </p:sp>
      <p:sp>
        <p:nvSpPr>
          <p:cNvPr id="105" name="Google Shape;105;p13"/>
          <p:cNvSpPr txBox="1"/>
          <p:nvPr>
            <p:ph idx="26" type="body"/>
          </p:nvPr>
        </p:nvSpPr>
        <p:spPr>
          <a:xfrm>
            <a:off x="9020556"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3"/>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166" name="Shape 1166"/>
        <p:cNvGrpSpPr/>
        <p:nvPr/>
      </p:nvGrpSpPr>
      <p:grpSpPr>
        <a:xfrm>
          <a:off x="0" y="0"/>
          <a:ext cx="0" cy="0"/>
          <a:chOff x="0" y="0"/>
          <a:chExt cx="0" cy="0"/>
        </a:xfrm>
      </p:grpSpPr>
      <p:sp>
        <p:nvSpPr>
          <p:cNvPr id="1167" name="Google Shape;1167;p1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68" name="Google Shape;1168;p122"/>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9" name="Google Shape;1169;p122"/>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
  <p:cSld name="Service intro">
    <p:bg>
      <p:bgPr>
        <a:solidFill>
          <a:schemeClr val="lt1"/>
        </a:solidFill>
      </p:bgPr>
    </p:bg>
    <p:spTree>
      <p:nvGrpSpPr>
        <p:cNvPr id="1170" name="Shape 1170"/>
        <p:cNvGrpSpPr/>
        <p:nvPr/>
      </p:nvGrpSpPr>
      <p:grpSpPr>
        <a:xfrm>
          <a:off x="0" y="0"/>
          <a:ext cx="0" cy="0"/>
          <a:chOff x="0" y="0"/>
          <a:chExt cx="0" cy="0"/>
        </a:xfrm>
      </p:grpSpPr>
      <p:sp>
        <p:nvSpPr>
          <p:cNvPr id="1171" name="Google Shape;1171;p1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72" name="Google Shape;1172;p12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73" name="Google Shape;1173;p12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74" name="Google Shape;1174;p123"/>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5" name="Google Shape;1175;p123"/>
          <p:cNvSpPr/>
          <p:nvPr>
            <p:ph idx="2" type="pic"/>
          </p:nvPr>
        </p:nvSpPr>
        <p:spPr>
          <a:xfrm>
            <a:off x="8951074" y="2423160"/>
            <a:ext cx="2011680" cy="201168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07" name="Shape 107"/>
        <p:cNvGrpSpPr/>
        <p:nvPr/>
      </p:nvGrpSpPr>
      <p:grpSpPr>
        <a:xfrm>
          <a:off x="0" y="0"/>
          <a:ext cx="0" cy="0"/>
          <a:chOff x="0" y="0"/>
          <a:chExt cx="0" cy="0"/>
        </a:xfrm>
      </p:grpSpPr>
      <p:sp>
        <p:nvSpPr>
          <p:cNvPr id="108" name="Google Shape;108;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1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0" name="Google Shape;110;p1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1" name="Google Shape;111;p14"/>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4"/>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13" name="Shape 113"/>
        <p:cNvGrpSpPr/>
        <p:nvPr/>
      </p:nvGrpSpPr>
      <p:grpSpPr>
        <a:xfrm>
          <a:off x="0" y="0"/>
          <a:ext cx="0" cy="0"/>
          <a:chOff x="0" y="0"/>
          <a:chExt cx="0" cy="0"/>
        </a:xfrm>
      </p:grpSpPr>
      <p:sp>
        <p:nvSpPr>
          <p:cNvPr id="114" name="Google Shape;114;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15"/>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5"/>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117" name="Shape 117"/>
        <p:cNvGrpSpPr/>
        <p:nvPr/>
      </p:nvGrpSpPr>
      <p:grpSpPr>
        <a:xfrm>
          <a:off x="0" y="0"/>
          <a:ext cx="0" cy="0"/>
          <a:chOff x="0" y="0"/>
          <a:chExt cx="0" cy="0"/>
        </a:xfrm>
      </p:grpSpPr>
      <p:pic>
        <p:nvPicPr>
          <p:cNvPr id="118" name="Google Shape;118;p16"/>
          <p:cNvPicPr preferRelativeResize="0"/>
          <p:nvPr/>
        </p:nvPicPr>
        <p:blipFill rotWithShape="1">
          <a:blip r:embed="rId3">
            <a:alphaModFix/>
          </a:blip>
          <a:srcRect b="0" l="0" r="0" t="0"/>
          <a:stretch/>
        </p:blipFill>
        <p:spPr>
          <a:xfrm>
            <a:off x="4517670" y="6477000"/>
            <a:ext cx="3556000" cy="165100"/>
          </a:xfrm>
          <a:prstGeom prst="rect">
            <a:avLst/>
          </a:prstGeom>
          <a:noFill/>
          <a:ln>
            <a:noFill/>
          </a:ln>
        </p:spPr>
      </p:pic>
      <p:sp>
        <p:nvSpPr>
          <p:cNvPr id="119" name="Google Shape;119;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6"/>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6"/>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122" name="Shape 122"/>
        <p:cNvGrpSpPr/>
        <p:nvPr/>
      </p:nvGrpSpPr>
      <p:grpSpPr>
        <a:xfrm>
          <a:off x="0" y="0"/>
          <a:ext cx="0" cy="0"/>
          <a:chOff x="0" y="0"/>
          <a:chExt cx="0" cy="0"/>
        </a:xfrm>
      </p:grpSpPr>
      <p:pic>
        <p:nvPicPr>
          <p:cNvPr id="123" name="Google Shape;123;p17"/>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24" name="Google Shape;124;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17"/>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7"/>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18"/>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29" name="Google Shape;129;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0" name="Google Shape;130;p18"/>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8"/>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19"/>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34" name="Google Shape;134;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19"/>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9"/>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19"/>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20"/>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40" name="Google Shape;140;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1" name="Google Shape;141;p20"/>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0"/>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3">
            <a:alphaModFix/>
          </a:blip>
          <a:srcRect b="0" l="0" r="0" t="0"/>
          <a:stretch/>
        </p:blipFill>
        <p:spPr>
          <a:xfrm>
            <a:off x="4592083" y="6542745"/>
            <a:ext cx="3556000" cy="165100"/>
          </a:xfrm>
          <a:prstGeom prst="rect">
            <a:avLst/>
          </a:prstGeom>
          <a:noFill/>
          <a:ln>
            <a:noFill/>
          </a:ln>
        </p:spPr>
      </p:pic>
      <p:sp>
        <p:nvSpPr>
          <p:cNvPr id="18" name="Google Shape;18;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143" name="Shape 143"/>
        <p:cNvGrpSpPr/>
        <p:nvPr/>
      </p:nvGrpSpPr>
      <p:grpSpPr>
        <a:xfrm>
          <a:off x="0" y="0"/>
          <a:ext cx="0" cy="0"/>
          <a:chOff x="0" y="0"/>
          <a:chExt cx="0" cy="0"/>
        </a:xfrm>
      </p:grpSpPr>
      <p:sp>
        <p:nvSpPr>
          <p:cNvPr id="144" name="Google Shape;144;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21"/>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6" name="Google Shape;146;p21"/>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47" name="Google Shape;147;p21"/>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21"/>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21"/>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150" name="Shape 150"/>
        <p:cNvGrpSpPr/>
        <p:nvPr/>
      </p:nvGrpSpPr>
      <p:grpSpPr>
        <a:xfrm>
          <a:off x="0" y="0"/>
          <a:ext cx="0" cy="0"/>
          <a:chOff x="0" y="0"/>
          <a:chExt cx="0" cy="0"/>
        </a:xfrm>
      </p:grpSpPr>
      <p:grpSp>
        <p:nvGrpSpPr>
          <p:cNvPr id="151" name="Google Shape;151;p22"/>
          <p:cNvGrpSpPr/>
          <p:nvPr/>
        </p:nvGrpSpPr>
        <p:grpSpPr>
          <a:xfrm>
            <a:off x="365759" y="1028377"/>
            <a:ext cx="11484864" cy="5509260"/>
            <a:chOff x="365759" y="1028377"/>
            <a:chExt cx="11484864" cy="5509260"/>
          </a:xfrm>
        </p:grpSpPr>
        <p:pic>
          <p:nvPicPr>
            <p:cNvPr id="152" name="Google Shape;152;p2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53" name="Google Shape;153;p22"/>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154" name="Google Shape;154;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5" name="Google Shape;155;p2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22"/>
          <p:cNvSpPr/>
          <p:nvPr>
            <p:ph idx="2" type="pic"/>
          </p:nvPr>
        </p:nvSpPr>
        <p:spPr>
          <a:xfrm>
            <a:off x="531884" y="2182807"/>
            <a:ext cx="2286000" cy="2286000"/>
          </a:xfrm>
          <a:prstGeom prst="rect">
            <a:avLst/>
          </a:prstGeom>
          <a:noFill/>
          <a:ln>
            <a:noFill/>
          </a:ln>
        </p:spPr>
      </p:sp>
      <p:sp>
        <p:nvSpPr>
          <p:cNvPr id="157" name="Google Shape;157;p22"/>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22"/>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22"/>
          <p:cNvSpPr/>
          <p:nvPr>
            <p:ph idx="4" type="pic"/>
          </p:nvPr>
        </p:nvSpPr>
        <p:spPr>
          <a:xfrm>
            <a:off x="3483864" y="2798064"/>
            <a:ext cx="2011680" cy="2011680"/>
          </a:xfrm>
          <a:prstGeom prst="rect">
            <a:avLst/>
          </a:prstGeom>
          <a:noFill/>
          <a:ln>
            <a:noFill/>
          </a:ln>
        </p:spPr>
      </p:sp>
      <p:sp>
        <p:nvSpPr>
          <p:cNvPr id="160" name="Google Shape;160;p22"/>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22"/>
          <p:cNvSpPr/>
          <p:nvPr>
            <p:ph idx="6" type="pic"/>
          </p:nvPr>
        </p:nvSpPr>
        <p:spPr>
          <a:xfrm>
            <a:off x="6473952" y="2798064"/>
            <a:ext cx="2011680" cy="2011680"/>
          </a:xfrm>
          <a:prstGeom prst="rect">
            <a:avLst/>
          </a:prstGeom>
          <a:noFill/>
          <a:ln>
            <a:noFill/>
          </a:ln>
        </p:spPr>
      </p:sp>
      <p:sp>
        <p:nvSpPr>
          <p:cNvPr id="162" name="Google Shape;162;p22"/>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2"/>
          <p:cNvSpPr/>
          <p:nvPr>
            <p:ph idx="8" type="pic"/>
          </p:nvPr>
        </p:nvSpPr>
        <p:spPr>
          <a:xfrm>
            <a:off x="9454896" y="2798064"/>
            <a:ext cx="2011680" cy="2011680"/>
          </a:xfrm>
          <a:prstGeom prst="rect">
            <a:avLst/>
          </a:prstGeom>
          <a:noFill/>
          <a:ln>
            <a:noFill/>
          </a:ln>
        </p:spPr>
      </p:sp>
      <p:sp>
        <p:nvSpPr>
          <p:cNvPr id="164" name="Google Shape;164;p22"/>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165" name="Shape 165"/>
        <p:cNvGrpSpPr/>
        <p:nvPr/>
      </p:nvGrpSpPr>
      <p:grpSpPr>
        <a:xfrm>
          <a:off x="0" y="0"/>
          <a:ext cx="0" cy="0"/>
          <a:chOff x="0" y="0"/>
          <a:chExt cx="0" cy="0"/>
        </a:xfrm>
      </p:grpSpPr>
      <p:sp>
        <p:nvSpPr>
          <p:cNvPr id="166" name="Google Shape;166;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p2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8" name="Google Shape;168;p2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69" name="Google Shape;169;p23"/>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3"/>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71" name="Shape 171"/>
        <p:cNvGrpSpPr/>
        <p:nvPr/>
      </p:nvGrpSpPr>
      <p:grpSpPr>
        <a:xfrm>
          <a:off x="0" y="0"/>
          <a:ext cx="0" cy="0"/>
          <a:chOff x="0" y="0"/>
          <a:chExt cx="0" cy="0"/>
        </a:xfrm>
      </p:grpSpPr>
      <p:sp>
        <p:nvSpPr>
          <p:cNvPr id="172" name="Google Shape;172;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p2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4" name="Google Shape;174;p2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75" name="Google Shape;175;p24"/>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24"/>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177" name="Shape 177"/>
        <p:cNvGrpSpPr/>
        <p:nvPr/>
      </p:nvGrpSpPr>
      <p:grpSpPr>
        <a:xfrm>
          <a:off x="0" y="0"/>
          <a:ext cx="0" cy="0"/>
          <a:chOff x="0" y="0"/>
          <a:chExt cx="0" cy="0"/>
        </a:xfrm>
      </p:grpSpPr>
      <p:sp>
        <p:nvSpPr>
          <p:cNvPr id="178" name="Google Shape;178;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80" name="Google Shape;180;p25"/>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81" name="Google Shape;181;p25"/>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5"/>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5"/>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184" name="Shape 184"/>
        <p:cNvGrpSpPr/>
        <p:nvPr/>
      </p:nvGrpSpPr>
      <p:grpSpPr>
        <a:xfrm>
          <a:off x="0" y="0"/>
          <a:ext cx="0" cy="0"/>
          <a:chOff x="0" y="0"/>
          <a:chExt cx="0" cy="0"/>
        </a:xfrm>
      </p:grpSpPr>
      <p:pic>
        <p:nvPicPr>
          <p:cNvPr id="185" name="Google Shape;185;p26"/>
          <p:cNvPicPr preferRelativeResize="0"/>
          <p:nvPr/>
        </p:nvPicPr>
        <p:blipFill rotWithShape="1">
          <a:blip r:embed="rId2">
            <a:alphaModFix/>
          </a:blip>
          <a:srcRect b="0" l="0" r="0" t="0"/>
          <a:stretch/>
        </p:blipFill>
        <p:spPr>
          <a:xfrm>
            <a:off x="365761" y="1059966"/>
            <a:ext cx="5663184" cy="459972"/>
          </a:xfrm>
          <a:prstGeom prst="rect">
            <a:avLst/>
          </a:prstGeom>
          <a:noFill/>
          <a:ln>
            <a:noFill/>
          </a:ln>
        </p:spPr>
      </p:pic>
      <p:sp>
        <p:nvSpPr>
          <p:cNvPr id="186" name="Google Shape;186;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7" name="Google Shape;187;p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26"/>
          <p:cNvSpPr txBox="1"/>
          <p:nvPr>
            <p:ph idx="1" type="body"/>
          </p:nvPr>
        </p:nvSpPr>
        <p:spPr>
          <a:xfrm>
            <a:off x="365761" y="1051560"/>
            <a:ext cx="5669279"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26"/>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6"/>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191" name="Shape 191"/>
        <p:cNvGrpSpPr/>
        <p:nvPr/>
      </p:nvGrpSpPr>
      <p:grpSpPr>
        <a:xfrm>
          <a:off x="0" y="0"/>
          <a:ext cx="0" cy="0"/>
          <a:chOff x="0" y="0"/>
          <a:chExt cx="0" cy="0"/>
        </a:xfrm>
      </p:grpSpPr>
      <p:grpSp>
        <p:nvGrpSpPr>
          <p:cNvPr id="192" name="Google Shape;192;p27"/>
          <p:cNvGrpSpPr/>
          <p:nvPr/>
        </p:nvGrpSpPr>
        <p:grpSpPr>
          <a:xfrm>
            <a:off x="365759" y="1028377"/>
            <a:ext cx="11484864" cy="2850096"/>
            <a:chOff x="365759" y="1028377"/>
            <a:chExt cx="11484864" cy="2850096"/>
          </a:xfrm>
        </p:grpSpPr>
        <p:pic>
          <p:nvPicPr>
            <p:cNvPr id="193" name="Google Shape;193;p27"/>
            <p:cNvPicPr preferRelativeResize="0"/>
            <p:nvPr/>
          </p:nvPicPr>
          <p:blipFill rotWithShape="1">
            <a:blip r:embed="rId2">
              <a:alphaModFix/>
            </a:blip>
            <a:srcRect b="0" l="0" r="0" t="0"/>
            <a:stretch/>
          </p:blipFill>
          <p:spPr>
            <a:xfrm>
              <a:off x="365760" y="3438144"/>
              <a:ext cx="11460480" cy="440329"/>
            </a:xfrm>
            <a:prstGeom prst="rect">
              <a:avLst/>
            </a:prstGeom>
            <a:noFill/>
            <a:ln>
              <a:noFill/>
            </a:ln>
          </p:spPr>
        </p:pic>
        <p:pic>
          <p:nvPicPr>
            <p:cNvPr id="194" name="Google Shape;194;p27"/>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195" name="Google Shape;195;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6" name="Google Shape;196;p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27"/>
          <p:cNvSpPr/>
          <p:nvPr>
            <p:ph idx="2" type="pic"/>
          </p:nvPr>
        </p:nvSpPr>
        <p:spPr>
          <a:xfrm>
            <a:off x="2057400" y="1097280"/>
            <a:ext cx="2286000" cy="2286000"/>
          </a:xfrm>
          <a:prstGeom prst="rect">
            <a:avLst/>
          </a:prstGeom>
          <a:noFill/>
          <a:ln>
            <a:noFill/>
          </a:ln>
        </p:spPr>
      </p:sp>
      <p:sp>
        <p:nvSpPr>
          <p:cNvPr id="198" name="Google Shape;198;p27"/>
          <p:cNvSpPr txBox="1"/>
          <p:nvPr>
            <p:ph idx="1" type="body"/>
          </p:nvPr>
        </p:nvSpPr>
        <p:spPr>
          <a:xfrm>
            <a:off x="365760" y="3438144"/>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27"/>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27"/>
          <p:cNvSpPr/>
          <p:nvPr>
            <p:ph idx="4" type="pic"/>
          </p:nvPr>
        </p:nvSpPr>
        <p:spPr>
          <a:xfrm>
            <a:off x="7891272" y="1097280"/>
            <a:ext cx="2286000" cy="2286000"/>
          </a:xfrm>
          <a:prstGeom prst="rect">
            <a:avLst/>
          </a:prstGeom>
          <a:noFill/>
          <a:ln>
            <a:noFill/>
          </a:ln>
        </p:spPr>
      </p:sp>
      <p:sp>
        <p:nvSpPr>
          <p:cNvPr id="201" name="Google Shape;201;p27"/>
          <p:cNvSpPr txBox="1"/>
          <p:nvPr>
            <p:ph idx="5" type="body"/>
          </p:nvPr>
        </p:nvSpPr>
        <p:spPr>
          <a:xfrm>
            <a:off x="6163056" y="3438144"/>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27"/>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203" name="Shape 203"/>
        <p:cNvGrpSpPr/>
        <p:nvPr/>
      </p:nvGrpSpPr>
      <p:grpSpPr>
        <a:xfrm>
          <a:off x="0" y="0"/>
          <a:ext cx="0" cy="0"/>
          <a:chOff x="0" y="0"/>
          <a:chExt cx="0" cy="0"/>
        </a:xfrm>
      </p:grpSpPr>
      <p:sp>
        <p:nvSpPr>
          <p:cNvPr id="204" name="Google Shape;204;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5" name="Google Shape;205;p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6" name="Google Shape;206;p2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07" name="Google Shape;207;p28"/>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28"/>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8"/>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210" name="Shape 210"/>
        <p:cNvGrpSpPr/>
        <p:nvPr/>
      </p:nvGrpSpPr>
      <p:grpSpPr>
        <a:xfrm>
          <a:off x="0" y="0"/>
          <a:ext cx="0" cy="0"/>
          <a:chOff x="0" y="0"/>
          <a:chExt cx="0" cy="0"/>
        </a:xfrm>
      </p:grpSpPr>
      <p:pic>
        <p:nvPicPr>
          <p:cNvPr id="211" name="Google Shape;211;p29"/>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212" name="Google Shape;212;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29"/>
          <p:cNvSpPr txBox="1"/>
          <p:nvPr>
            <p:ph idx="1" type="body"/>
          </p:nvPr>
        </p:nvSpPr>
        <p:spPr>
          <a:xfrm>
            <a:off x="365760"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9"/>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9"/>
          <p:cNvSpPr txBox="1"/>
          <p:nvPr>
            <p:ph idx="3" type="body"/>
          </p:nvPr>
        </p:nvSpPr>
        <p:spPr>
          <a:xfrm>
            <a:off x="4224528"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29"/>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29"/>
          <p:cNvSpPr txBox="1"/>
          <p:nvPr>
            <p:ph idx="5" type="body"/>
          </p:nvPr>
        </p:nvSpPr>
        <p:spPr>
          <a:xfrm>
            <a:off x="8083296"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29"/>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220" name="Shape 220"/>
        <p:cNvGrpSpPr/>
        <p:nvPr/>
      </p:nvGrpSpPr>
      <p:grpSpPr>
        <a:xfrm>
          <a:off x="0" y="0"/>
          <a:ext cx="0" cy="0"/>
          <a:chOff x="0" y="0"/>
          <a:chExt cx="0" cy="0"/>
        </a:xfrm>
      </p:grpSpPr>
      <p:grpSp>
        <p:nvGrpSpPr>
          <p:cNvPr id="221" name="Google Shape;221;p30"/>
          <p:cNvGrpSpPr/>
          <p:nvPr/>
        </p:nvGrpSpPr>
        <p:grpSpPr>
          <a:xfrm>
            <a:off x="353568" y="1028377"/>
            <a:ext cx="11497055" cy="4075392"/>
            <a:chOff x="353568" y="1028377"/>
            <a:chExt cx="11497055" cy="4075392"/>
          </a:xfrm>
        </p:grpSpPr>
        <p:pic>
          <p:nvPicPr>
            <p:cNvPr id="222" name="Google Shape;222;p30"/>
            <p:cNvPicPr preferRelativeResize="0"/>
            <p:nvPr/>
          </p:nvPicPr>
          <p:blipFill rotWithShape="1">
            <a:blip r:embed="rId2">
              <a:alphaModFix/>
            </a:blip>
            <a:srcRect b="0" l="0" r="0" t="0"/>
            <a:stretch/>
          </p:blipFill>
          <p:spPr>
            <a:xfrm>
              <a:off x="353568" y="4663440"/>
              <a:ext cx="11460480" cy="440329"/>
            </a:xfrm>
            <a:prstGeom prst="rect">
              <a:avLst/>
            </a:prstGeom>
            <a:noFill/>
            <a:ln>
              <a:noFill/>
            </a:ln>
          </p:spPr>
        </p:pic>
        <p:pic>
          <p:nvPicPr>
            <p:cNvPr id="223" name="Google Shape;223;p30"/>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224" name="Google Shape;224;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0"/>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30"/>
          <p:cNvSpPr txBox="1"/>
          <p:nvPr>
            <p:ph idx="2" type="body"/>
          </p:nvPr>
        </p:nvSpPr>
        <p:spPr>
          <a:xfrm>
            <a:off x="365760"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8" name="Google Shape;228;p30"/>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30"/>
          <p:cNvSpPr txBox="1"/>
          <p:nvPr>
            <p:ph idx="4" type="body"/>
          </p:nvPr>
        </p:nvSpPr>
        <p:spPr>
          <a:xfrm>
            <a:off x="4224528"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0" name="Google Shape;230;p30"/>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30"/>
          <p:cNvSpPr txBox="1"/>
          <p:nvPr>
            <p:ph idx="6" type="body"/>
          </p:nvPr>
        </p:nvSpPr>
        <p:spPr>
          <a:xfrm>
            <a:off x="8083296"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3">
            <a:alphaModFix/>
          </a:blip>
          <a:srcRect b="0" l="0" r="0" t="0"/>
          <a:stretch/>
        </p:blipFill>
        <p:spPr>
          <a:xfrm>
            <a:off x="6538179" y="6470151"/>
            <a:ext cx="3556000" cy="165100"/>
          </a:xfrm>
          <a:prstGeom prst="rect">
            <a:avLst/>
          </a:prstGeom>
          <a:noFill/>
          <a:ln>
            <a:noFill/>
          </a:ln>
        </p:spPr>
      </p:pic>
      <p:sp>
        <p:nvSpPr>
          <p:cNvPr id="23" name="Google Shape;23;p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232" name="Shape 232"/>
        <p:cNvGrpSpPr/>
        <p:nvPr/>
      </p:nvGrpSpPr>
      <p:grpSpPr>
        <a:xfrm>
          <a:off x="0" y="0"/>
          <a:ext cx="0" cy="0"/>
          <a:chOff x="0" y="0"/>
          <a:chExt cx="0" cy="0"/>
        </a:xfrm>
      </p:grpSpPr>
      <p:sp>
        <p:nvSpPr>
          <p:cNvPr id="233" name="Google Shape;233;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4" name="Google Shape;234;p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5" name="Google Shape;235;p3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36" name="Google Shape;236;p31"/>
          <p:cNvSpPr/>
          <p:nvPr>
            <p:ph idx="2" type="pic"/>
          </p:nvPr>
        </p:nvSpPr>
        <p:spPr>
          <a:xfrm>
            <a:off x="1097280" y="2286000"/>
            <a:ext cx="2286000" cy="2286000"/>
          </a:xfrm>
          <a:prstGeom prst="rect">
            <a:avLst/>
          </a:prstGeom>
          <a:noFill/>
          <a:ln>
            <a:noFill/>
          </a:ln>
        </p:spPr>
      </p:sp>
      <p:sp>
        <p:nvSpPr>
          <p:cNvPr id="237" name="Google Shape;237;p31"/>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8" name="Google Shape;238;p31"/>
          <p:cNvSpPr/>
          <p:nvPr>
            <p:ph idx="3" type="pic"/>
          </p:nvPr>
        </p:nvSpPr>
        <p:spPr>
          <a:xfrm>
            <a:off x="4956048" y="2286000"/>
            <a:ext cx="2286000" cy="2286000"/>
          </a:xfrm>
          <a:prstGeom prst="rect">
            <a:avLst/>
          </a:prstGeom>
          <a:noFill/>
          <a:ln>
            <a:noFill/>
          </a:ln>
        </p:spPr>
      </p:sp>
      <p:sp>
        <p:nvSpPr>
          <p:cNvPr id="239" name="Google Shape;239;p31"/>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 name="Google Shape;240;p31"/>
          <p:cNvSpPr/>
          <p:nvPr>
            <p:ph idx="5" type="pic"/>
          </p:nvPr>
        </p:nvSpPr>
        <p:spPr>
          <a:xfrm>
            <a:off x="8814816" y="2286000"/>
            <a:ext cx="2286000" cy="2286000"/>
          </a:xfrm>
          <a:prstGeom prst="rect">
            <a:avLst/>
          </a:prstGeom>
          <a:noFill/>
          <a:ln>
            <a:noFill/>
          </a:ln>
        </p:spPr>
      </p:sp>
      <p:sp>
        <p:nvSpPr>
          <p:cNvPr id="241" name="Google Shape;241;p31"/>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242" name="Shape 242"/>
        <p:cNvGrpSpPr/>
        <p:nvPr/>
      </p:nvGrpSpPr>
      <p:grpSpPr>
        <a:xfrm>
          <a:off x="0" y="0"/>
          <a:ext cx="0" cy="0"/>
          <a:chOff x="0" y="0"/>
          <a:chExt cx="0" cy="0"/>
        </a:xfrm>
      </p:grpSpPr>
      <p:sp>
        <p:nvSpPr>
          <p:cNvPr id="243" name="Google Shape;243;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4" name="Google Shape;244;p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5" name="Google Shape;245;p3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46" name="Google Shape;246;p32"/>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32"/>
          <p:cNvSpPr/>
          <p:nvPr>
            <p:ph idx="2" type="pic"/>
          </p:nvPr>
        </p:nvSpPr>
        <p:spPr>
          <a:xfrm>
            <a:off x="1097280" y="2286000"/>
            <a:ext cx="2286000" cy="2286000"/>
          </a:xfrm>
          <a:prstGeom prst="rect">
            <a:avLst/>
          </a:prstGeom>
          <a:noFill/>
          <a:ln>
            <a:noFill/>
          </a:ln>
        </p:spPr>
      </p:sp>
      <p:sp>
        <p:nvSpPr>
          <p:cNvPr id="248" name="Google Shape;248;p32"/>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9" name="Google Shape;249;p32"/>
          <p:cNvSpPr/>
          <p:nvPr>
            <p:ph idx="4" type="pic"/>
          </p:nvPr>
        </p:nvSpPr>
        <p:spPr>
          <a:xfrm>
            <a:off x="4956048" y="2286000"/>
            <a:ext cx="2286000" cy="2286000"/>
          </a:xfrm>
          <a:prstGeom prst="rect">
            <a:avLst/>
          </a:prstGeom>
          <a:noFill/>
          <a:ln>
            <a:noFill/>
          </a:ln>
        </p:spPr>
      </p:sp>
      <p:sp>
        <p:nvSpPr>
          <p:cNvPr id="250" name="Google Shape;250;p32"/>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1" name="Google Shape;251;p32"/>
          <p:cNvSpPr/>
          <p:nvPr>
            <p:ph idx="6" type="pic"/>
          </p:nvPr>
        </p:nvSpPr>
        <p:spPr>
          <a:xfrm>
            <a:off x="8814816" y="2286000"/>
            <a:ext cx="2286000" cy="2286000"/>
          </a:xfrm>
          <a:prstGeom prst="rect">
            <a:avLst/>
          </a:prstGeom>
          <a:noFill/>
          <a:ln>
            <a:noFill/>
          </a:ln>
        </p:spPr>
      </p:sp>
      <p:sp>
        <p:nvSpPr>
          <p:cNvPr id="252" name="Google Shape;252;p32"/>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53" name="Shape 253"/>
        <p:cNvGrpSpPr/>
        <p:nvPr/>
      </p:nvGrpSpPr>
      <p:grpSpPr>
        <a:xfrm>
          <a:off x="0" y="0"/>
          <a:ext cx="0" cy="0"/>
          <a:chOff x="0" y="0"/>
          <a:chExt cx="0" cy="0"/>
        </a:xfrm>
      </p:grpSpPr>
      <p:sp>
        <p:nvSpPr>
          <p:cNvPr id="254" name="Google Shape;254;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55" name="Google Shape;255;p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6" name="Google Shape;256;p3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7" name="Google Shape;257;p33"/>
          <p:cNvSpPr/>
          <p:nvPr>
            <p:ph idx="2" type="pic"/>
          </p:nvPr>
        </p:nvSpPr>
        <p:spPr>
          <a:xfrm>
            <a:off x="1097280" y="1097280"/>
            <a:ext cx="2286000" cy="2286000"/>
          </a:xfrm>
          <a:prstGeom prst="rect">
            <a:avLst/>
          </a:prstGeom>
          <a:noFill/>
          <a:ln>
            <a:noFill/>
          </a:ln>
        </p:spPr>
      </p:sp>
      <p:sp>
        <p:nvSpPr>
          <p:cNvPr id="258" name="Google Shape;258;p33"/>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3"/>
          <p:cNvSpPr/>
          <p:nvPr>
            <p:ph idx="3" type="pic"/>
          </p:nvPr>
        </p:nvSpPr>
        <p:spPr>
          <a:xfrm>
            <a:off x="4956048" y="1097280"/>
            <a:ext cx="2286000" cy="2286000"/>
          </a:xfrm>
          <a:prstGeom prst="rect">
            <a:avLst/>
          </a:prstGeom>
          <a:noFill/>
          <a:ln>
            <a:noFill/>
          </a:ln>
        </p:spPr>
      </p:sp>
      <p:sp>
        <p:nvSpPr>
          <p:cNvPr id="260" name="Google Shape;260;p33"/>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33"/>
          <p:cNvSpPr/>
          <p:nvPr>
            <p:ph idx="5" type="pic"/>
          </p:nvPr>
        </p:nvSpPr>
        <p:spPr>
          <a:xfrm>
            <a:off x="8814816" y="1097280"/>
            <a:ext cx="2286000" cy="2286000"/>
          </a:xfrm>
          <a:prstGeom prst="rect">
            <a:avLst/>
          </a:prstGeom>
          <a:noFill/>
          <a:ln>
            <a:noFill/>
          </a:ln>
        </p:spPr>
      </p:sp>
      <p:sp>
        <p:nvSpPr>
          <p:cNvPr id="262" name="Google Shape;262;p33"/>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263" name="Shape 263"/>
        <p:cNvGrpSpPr/>
        <p:nvPr/>
      </p:nvGrpSpPr>
      <p:grpSpPr>
        <a:xfrm>
          <a:off x="0" y="0"/>
          <a:ext cx="0" cy="0"/>
          <a:chOff x="0" y="0"/>
          <a:chExt cx="0" cy="0"/>
        </a:xfrm>
      </p:grpSpPr>
      <p:grpSp>
        <p:nvGrpSpPr>
          <p:cNvPr id="264" name="Google Shape;264;p34"/>
          <p:cNvGrpSpPr/>
          <p:nvPr/>
        </p:nvGrpSpPr>
        <p:grpSpPr>
          <a:xfrm>
            <a:off x="365759" y="1028377"/>
            <a:ext cx="11484864" cy="2840952"/>
            <a:chOff x="365759" y="1028377"/>
            <a:chExt cx="11484864" cy="2840952"/>
          </a:xfrm>
        </p:grpSpPr>
        <p:pic>
          <p:nvPicPr>
            <p:cNvPr id="265" name="Google Shape;265;p34"/>
            <p:cNvPicPr preferRelativeResize="0"/>
            <p:nvPr/>
          </p:nvPicPr>
          <p:blipFill rotWithShape="1">
            <a:blip r:embed="rId2">
              <a:alphaModFix/>
            </a:blip>
            <a:srcRect b="0" l="0" r="0" t="0"/>
            <a:stretch/>
          </p:blipFill>
          <p:spPr>
            <a:xfrm>
              <a:off x="365760" y="3429000"/>
              <a:ext cx="11460480" cy="440329"/>
            </a:xfrm>
            <a:prstGeom prst="rect">
              <a:avLst/>
            </a:prstGeom>
            <a:noFill/>
            <a:ln>
              <a:noFill/>
            </a:ln>
          </p:spPr>
        </p:pic>
        <p:pic>
          <p:nvPicPr>
            <p:cNvPr id="266" name="Google Shape;266;p34"/>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267" name="Google Shape;267;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68" name="Google Shape;268;p34"/>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34"/>
          <p:cNvSpPr/>
          <p:nvPr>
            <p:ph idx="2" type="pic"/>
          </p:nvPr>
        </p:nvSpPr>
        <p:spPr>
          <a:xfrm>
            <a:off x="1097280" y="1097280"/>
            <a:ext cx="2286000" cy="2286000"/>
          </a:xfrm>
          <a:prstGeom prst="rect">
            <a:avLst/>
          </a:prstGeom>
          <a:noFill/>
          <a:ln>
            <a:noFill/>
          </a:ln>
        </p:spPr>
      </p:sp>
      <p:sp>
        <p:nvSpPr>
          <p:cNvPr id="270" name="Google Shape;270;p34"/>
          <p:cNvSpPr txBox="1"/>
          <p:nvPr>
            <p:ph idx="1" type="body"/>
          </p:nvPr>
        </p:nvSpPr>
        <p:spPr>
          <a:xfrm>
            <a:off x="365760"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1" name="Google Shape;271;p34"/>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34"/>
          <p:cNvSpPr/>
          <p:nvPr>
            <p:ph idx="4" type="pic"/>
          </p:nvPr>
        </p:nvSpPr>
        <p:spPr>
          <a:xfrm>
            <a:off x="4956048" y="1097280"/>
            <a:ext cx="2286000" cy="2286000"/>
          </a:xfrm>
          <a:prstGeom prst="rect">
            <a:avLst/>
          </a:prstGeom>
          <a:noFill/>
          <a:ln>
            <a:noFill/>
          </a:ln>
        </p:spPr>
      </p:sp>
      <p:sp>
        <p:nvSpPr>
          <p:cNvPr id="273" name="Google Shape;273;p34"/>
          <p:cNvSpPr txBox="1"/>
          <p:nvPr>
            <p:ph idx="5" type="body"/>
          </p:nvPr>
        </p:nvSpPr>
        <p:spPr>
          <a:xfrm>
            <a:off x="4224528"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4" name="Google Shape;274;p34"/>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34"/>
          <p:cNvSpPr/>
          <p:nvPr>
            <p:ph idx="7" type="pic"/>
          </p:nvPr>
        </p:nvSpPr>
        <p:spPr>
          <a:xfrm>
            <a:off x="8814816" y="1097280"/>
            <a:ext cx="2286000" cy="2286000"/>
          </a:xfrm>
          <a:prstGeom prst="rect">
            <a:avLst/>
          </a:prstGeom>
          <a:noFill/>
          <a:ln>
            <a:noFill/>
          </a:ln>
        </p:spPr>
      </p:sp>
      <p:sp>
        <p:nvSpPr>
          <p:cNvPr id="276" name="Google Shape;276;p34"/>
          <p:cNvSpPr txBox="1"/>
          <p:nvPr>
            <p:ph idx="8" type="body"/>
          </p:nvPr>
        </p:nvSpPr>
        <p:spPr>
          <a:xfrm>
            <a:off x="8101583"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7" name="Google Shape;277;p34"/>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278" name="Shape 278"/>
        <p:cNvGrpSpPr/>
        <p:nvPr/>
      </p:nvGrpSpPr>
      <p:grpSpPr>
        <a:xfrm>
          <a:off x="0" y="0"/>
          <a:ext cx="0" cy="0"/>
          <a:chOff x="0" y="0"/>
          <a:chExt cx="0" cy="0"/>
        </a:xfrm>
      </p:grpSpPr>
      <p:sp>
        <p:nvSpPr>
          <p:cNvPr id="279" name="Google Shape;279;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0" name="Google Shape;280;p3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1" name="Google Shape;281;p3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82" name="Google Shape;282;p35"/>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35"/>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35"/>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35"/>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35"/>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35"/>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35"/>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35"/>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35"/>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35"/>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35"/>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35"/>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294" name="Shape 294"/>
        <p:cNvGrpSpPr/>
        <p:nvPr/>
      </p:nvGrpSpPr>
      <p:grpSpPr>
        <a:xfrm>
          <a:off x="0" y="0"/>
          <a:ext cx="0" cy="0"/>
          <a:chOff x="0" y="0"/>
          <a:chExt cx="0" cy="0"/>
        </a:xfrm>
      </p:grpSpPr>
      <p:sp>
        <p:nvSpPr>
          <p:cNvPr id="295" name="Google Shape;295;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7" name="Google Shape;297;p3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98" name="Google Shape;298;p36"/>
          <p:cNvSpPr/>
          <p:nvPr>
            <p:ph idx="2" type="pic"/>
          </p:nvPr>
        </p:nvSpPr>
        <p:spPr>
          <a:xfrm>
            <a:off x="365760" y="1238846"/>
            <a:ext cx="1554480" cy="1554480"/>
          </a:xfrm>
          <a:prstGeom prst="rect">
            <a:avLst/>
          </a:prstGeom>
          <a:noFill/>
          <a:ln>
            <a:noFill/>
          </a:ln>
        </p:spPr>
      </p:sp>
      <p:sp>
        <p:nvSpPr>
          <p:cNvPr id="299" name="Google Shape;299;p36"/>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36"/>
          <p:cNvSpPr/>
          <p:nvPr>
            <p:ph idx="3" type="pic"/>
          </p:nvPr>
        </p:nvSpPr>
        <p:spPr>
          <a:xfrm>
            <a:off x="365760" y="3008944"/>
            <a:ext cx="1554480" cy="1554480"/>
          </a:xfrm>
          <a:prstGeom prst="rect">
            <a:avLst/>
          </a:prstGeom>
          <a:noFill/>
          <a:ln>
            <a:noFill/>
          </a:ln>
        </p:spPr>
      </p:sp>
      <p:sp>
        <p:nvSpPr>
          <p:cNvPr id="301" name="Google Shape;301;p36"/>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6"/>
          <p:cNvSpPr/>
          <p:nvPr>
            <p:ph idx="5" type="pic"/>
          </p:nvPr>
        </p:nvSpPr>
        <p:spPr>
          <a:xfrm>
            <a:off x="365760" y="4776114"/>
            <a:ext cx="1554480" cy="1554480"/>
          </a:xfrm>
          <a:prstGeom prst="rect">
            <a:avLst/>
          </a:prstGeom>
          <a:noFill/>
          <a:ln>
            <a:noFill/>
          </a:ln>
        </p:spPr>
      </p:sp>
      <p:sp>
        <p:nvSpPr>
          <p:cNvPr id="303" name="Google Shape;303;p36"/>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36"/>
          <p:cNvSpPr/>
          <p:nvPr>
            <p:ph idx="7" type="pic"/>
          </p:nvPr>
        </p:nvSpPr>
        <p:spPr>
          <a:xfrm>
            <a:off x="6205152" y="1238846"/>
            <a:ext cx="1554480" cy="1554480"/>
          </a:xfrm>
          <a:prstGeom prst="rect">
            <a:avLst/>
          </a:prstGeom>
          <a:noFill/>
          <a:ln>
            <a:noFill/>
          </a:ln>
        </p:spPr>
      </p:sp>
      <p:sp>
        <p:nvSpPr>
          <p:cNvPr id="305" name="Google Shape;305;p36"/>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36"/>
          <p:cNvSpPr/>
          <p:nvPr>
            <p:ph idx="9" type="pic"/>
          </p:nvPr>
        </p:nvSpPr>
        <p:spPr>
          <a:xfrm>
            <a:off x="6205152" y="3008944"/>
            <a:ext cx="1554480" cy="1554480"/>
          </a:xfrm>
          <a:prstGeom prst="rect">
            <a:avLst/>
          </a:prstGeom>
          <a:noFill/>
          <a:ln>
            <a:noFill/>
          </a:ln>
        </p:spPr>
      </p:sp>
      <p:sp>
        <p:nvSpPr>
          <p:cNvPr id="307" name="Google Shape;307;p36"/>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36"/>
          <p:cNvSpPr/>
          <p:nvPr>
            <p:ph idx="14" type="pic"/>
          </p:nvPr>
        </p:nvSpPr>
        <p:spPr>
          <a:xfrm>
            <a:off x="6205152" y="4776114"/>
            <a:ext cx="1554480" cy="1554480"/>
          </a:xfrm>
          <a:prstGeom prst="rect">
            <a:avLst/>
          </a:prstGeom>
          <a:noFill/>
          <a:ln>
            <a:noFill/>
          </a:ln>
        </p:spPr>
      </p:sp>
      <p:sp>
        <p:nvSpPr>
          <p:cNvPr id="309" name="Google Shape;309;p36"/>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10" name="Shape 310"/>
        <p:cNvGrpSpPr/>
        <p:nvPr/>
      </p:nvGrpSpPr>
      <p:grpSpPr>
        <a:xfrm>
          <a:off x="0" y="0"/>
          <a:ext cx="0" cy="0"/>
          <a:chOff x="0" y="0"/>
          <a:chExt cx="0" cy="0"/>
        </a:xfrm>
      </p:grpSpPr>
      <p:sp>
        <p:nvSpPr>
          <p:cNvPr id="311" name="Google Shape;311;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13" name="Google Shape;313;p3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14" name="Google Shape;314;p37"/>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37"/>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37"/>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37"/>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318" name="Shape 318"/>
        <p:cNvGrpSpPr/>
        <p:nvPr/>
      </p:nvGrpSpPr>
      <p:grpSpPr>
        <a:xfrm>
          <a:off x="0" y="0"/>
          <a:ext cx="0" cy="0"/>
          <a:chOff x="0" y="0"/>
          <a:chExt cx="0" cy="0"/>
        </a:xfrm>
      </p:grpSpPr>
      <p:pic>
        <p:nvPicPr>
          <p:cNvPr id="319" name="Google Shape;319;p38"/>
          <p:cNvPicPr preferRelativeResize="0"/>
          <p:nvPr/>
        </p:nvPicPr>
        <p:blipFill rotWithShape="1">
          <a:blip r:embed="rId2">
            <a:alphaModFix/>
          </a:blip>
          <a:srcRect b="0" l="0" r="0" t="0"/>
          <a:stretch/>
        </p:blipFill>
        <p:spPr>
          <a:xfrm>
            <a:off x="365760" y="1051560"/>
            <a:ext cx="11484864" cy="457200"/>
          </a:xfrm>
          <a:prstGeom prst="rect">
            <a:avLst/>
          </a:prstGeom>
          <a:noFill/>
          <a:ln>
            <a:noFill/>
          </a:ln>
        </p:spPr>
      </p:pic>
      <p:sp>
        <p:nvSpPr>
          <p:cNvPr id="320" name="Google Shape;320;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21" name="Google Shape;321;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2" name="Google Shape;322;p38"/>
          <p:cNvSpPr txBox="1"/>
          <p:nvPr>
            <p:ph idx="1" type="body"/>
          </p:nvPr>
        </p:nvSpPr>
        <p:spPr>
          <a:xfrm>
            <a:off x="365760"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3" name="Google Shape;323;p38"/>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38"/>
          <p:cNvSpPr txBox="1"/>
          <p:nvPr>
            <p:ph idx="3" type="body"/>
          </p:nvPr>
        </p:nvSpPr>
        <p:spPr>
          <a:xfrm>
            <a:off x="3264408"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5" name="Google Shape;325;p38"/>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38"/>
          <p:cNvSpPr txBox="1"/>
          <p:nvPr>
            <p:ph idx="5" type="body"/>
          </p:nvPr>
        </p:nvSpPr>
        <p:spPr>
          <a:xfrm>
            <a:off x="6163056"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7" name="Google Shape;327;p38"/>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38"/>
          <p:cNvSpPr txBox="1"/>
          <p:nvPr>
            <p:ph idx="7" type="body"/>
          </p:nvPr>
        </p:nvSpPr>
        <p:spPr>
          <a:xfrm>
            <a:off x="9061704"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 name="Google Shape;329;p38"/>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330" name="Shape 330"/>
        <p:cNvGrpSpPr/>
        <p:nvPr/>
      </p:nvGrpSpPr>
      <p:grpSpPr>
        <a:xfrm>
          <a:off x="0" y="0"/>
          <a:ext cx="0" cy="0"/>
          <a:chOff x="0" y="0"/>
          <a:chExt cx="0" cy="0"/>
        </a:xfrm>
      </p:grpSpPr>
      <p:sp>
        <p:nvSpPr>
          <p:cNvPr id="331" name="Google Shape;331;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32" name="Google Shape;332;p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33" name="Google Shape;333;p39"/>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334" name="Google Shape;334;p39"/>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 name="Google Shape;335;p39"/>
          <p:cNvSpPr/>
          <p:nvPr>
            <p:ph idx="2" type="pic"/>
          </p:nvPr>
        </p:nvSpPr>
        <p:spPr>
          <a:xfrm>
            <a:off x="638603" y="2269331"/>
            <a:ext cx="2286000" cy="2286000"/>
          </a:xfrm>
          <a:prstGeom prst="rect">
            <a:avLst/>
          </a:prstGeom>
          <a:noFill/>
          <a:ln>
            <a:noFill/>
          </a:ln>
        </p:spPr>
      </p:sp>
      <p:sp>
        <p:nvSpPr>
          <p:cNvPr id="336" name="Google Shape;336;p39"/>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39"/>
          <p:cNvSpPr/>
          <p:nvPr>
            <p:ph idx="4" type="pic"/>
          </p:nvPr>
        </p:nvSpPr>
        <p:spPr>
          <a:xfrm>
            <a:off x="3537251" y="2269331"/>
            <a:ext cx="2286000" cy="2286000"/>
          </a:xfrm>
          <a:prstGeom prst="rect">
            <a:avLst/>
          </a:prstGeom>
          <a:noFill/>
          <a:ln>
            <a:noFill/>
          </a:ln>
        </p:spPr>
      </p:sp>
      <p:sp>
        <p:nvSpPr>
          <p:cNvPr id="338" name="Google Shape;338;p39"/>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39"/>
          <p:cNvSpPr/>
          <p:nvPr>
            <p:ph idx="6" type="pic"/>
          </p:nvPr>
        </p:nvSpPr>
        <p:spPr>
          <a:xfrm>
            <a:off x="6435899" y="2269331"/>
            <a:ext cx="2286000" cy="2286000"/>
          </a:xfrm>
          <a:prstGeom prst="rect">
            <a:avLst/>
          </a:prstGeom>
          <a:noFill/>
          <a:ln>
            <a:noFill/>
          </a:ln>
        </p:spPr>
      </p:sp>
      <p:sp>
        <p:nvSpPr>
          <p:cNvPr id="340" name="Google Shape;340;p39"/>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39"/>
          <p:cNvSpPr/>
          <p:nvPr>
            <p:ph idx="8" type="pic"/>
          </p:nvPr>
        </p:nvSpPr>
        <p:spPr>
          <a:xfrm>
            <a:off x="9334547" y="2269331"/>
            <a:ext cx="2286000" cy="2286000"/>
          </a:xfrm>
          <a:prstGeom prst="rect">
            <a:avLst/>
          </a:prstGeom>
          <a:noFill/>
          <a:ln>
            <a:noFill/>
          </a:ln>
        </p:spPr>
      </p:sp>
      <p:sp>
        <p:nvSpPr>
          <p:cNvPr id="342" name="Google Shape;342;p39"/>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343" name="Shape 343"/>
        <p:cNvGrpSpPr/>
        <p:nvPr/>
      </p:nvGrpSpPr>
      <p:grpSpPr>
        <a:xfrm>
          <a:off x="0" y="0"/>
          <a:ext cx="0" cy="0"/>
          <a:chOff x="0" y="0"/>
          <a:chExt cx="0" cy="0"/>
        </a:xfrm>
      </p:grpSpPr>
      <p:grpSp>
        <p:nvGrpSpPr>
          <p:cNvPr id="344" name="Google Shape;344;p40"/>
          <p:cNvGrpSpPr/>
          <p:nvPr/>
        </p:nvGrpSpPr>
        <p:grpSpPr>
          <a:xfrm>
            <a:off x="365759" y="1028377"/>
            <a:ext cx="11484865" cy="2877528"/>
            <a:chOff x="365759" y="1028377"/>
            <a:chExt cx="11484865" cy="2877528"/>
          </a:xfrm>
        </p:grpSpPr>
        <p:pic>
          <p:nvPicPr>
            <p:cNvPr id="345" name="Google Shape;345;p40"/>
            <p:cNvPicPr preferRelativeResize="0"/>
            <p:nvPr/>
          </p:nvPicPr>
          <p:blipFill rotWithShape="1">
            <a:blip r:embed="rId2">
              <a:alphaModFix/>
            </a:blip>
            <a:srcRect b="0" l="0" r="0" t="0"/>
            <a:stretch/>
          </p:blipFill>
          <p:spPr>
            <a:xfrm>
              <a:off x="365760" y="3448705"/>
              <a:ext cx="11484864" cy="457200"/>
            </a:xfrm>
            <a:prstGeom prst="rect">
              <a:avLst/>
            </a:prstGeom>
            <a:noFill/>
            <a:ln>
              <a:noFill/>
            </a:ln>
          </p:spPr>
        </p:pic>
        <p:pic>
          <p:nvPicPr>
            <p:cNvPr id="346" name="Google Shape;346;p40"/>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347" name="Google Shape;347;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8" name="Google Shape;348;p4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40"/>
          <p:cNvSpPr/>
          <p:nvPr>
            <p:ph idx="2" type="pic"/>
          </p:nvPr>
        </p:nvSpPr>
        <p:spPr>
          <a:xfrm>
            <a:off x="617220" y="1097280"/>
            <a:ext cx="2286000" cy="2286000"/>
          </a:xfrm>
          <a:prstGeom prst="rect">
            <a:avLst/>
          </a:prstGeom>
          <a:noFill/>
          <a:ln>
            <a:noFill/>
          </a:ln>
        </p:spPr>
      </p:sp>
      <p:sp>
        <p:nvSpPr>
          <p:cNvPr id="350" name="Google Shape;350;p40"/>
          <p:cNvSpPr txBox="1"/>
          <p:nvPr>
            <p:ph idx="1" type="body"/>
          </p:nvPr>
        </p:nvSpPr>
        <p:spPr>
          <a:xfrm>
            <a:off x="365760"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1" name="Google Shape;351;p40"/>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2" name="Google Shape;352;p40"/>
          <p:cNvSpPr/>
          <p:nvPr>
            <p:ph idx="4" type="pic"/>
          </p:nvPr>
        </p:nvSpPr>
        <p:spPr>
          <a:xfrm>
            <a:off x="3512820" y="1097280"/>
            <a:ext cx="2286000" cy="2286000"/>
          </a:xfrm>
          <a:prstGeom prst="rect">
            <a:avLst/>
          </a:prstGeom>
          <a:noFill/>
          <a:ln>
            <a:noFill/>
          </a:ln>
        </p:spPr>
      </p:sp>
      <p:sp>
        <p:nvSpPr>
          <p:cNvPr id="353" name="Google Shape;353;p40"/>
          <p:cNvSpPr txBox="1"/>
          <p:nvPr>
            <p:ph idx="5" type="body"/>
          </p:nvPr>
        </p:nvSpPr>
        <p:spPr>
          <a:xfrm>
            <a:off x="3261360"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4" name="Google Shape;354;p40"/>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40"/>
          <p:cNvSpPr/>
          <p:nvPr>
            <p:ph idx="7" type="pic"/>
          </p:nvPr>
        </p:nvSpPr>
        <p:spPr>
          <a:xfrm>
            <a:off x="6414516" y="1097280"/>
            <a:ext cx="2286000" cy="2286000"/>
          </a:xfrm>
          <a:prstGeom prst="rect">
            <a:avLst/>
          </a:prstGeom>
          <a:noFill/>
          <a:ln>
            <a:noFill/>
          </a:ln>
        </p:spPr>
      </p:sp>
      <p:sp>
        <p:nvSpPr>
          <p:cNvPr id="356" name="Google Shape;356;p40"/>
          <p:cNvSpPr txBox="1"/>
          <p:nvPr>
            <p:ph idx="8" type="body"/>
          </p:nvPr>
        </p:nvSpPr>
        <p:spPr>
          <a:xfrm>
            <a:off x="6163057"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7" name="Google Shape;357;p40"/>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8" name="Google Shape;358;p40"/>
          <p:cNvSpPr/>
          <p:nvPr>
            <p:ph idx="13" type="pic"/>
          </p:nvPr>
        </p:nvSpPr>
        <p:spPr>
          <a:xfrm>
            <a:off x="9294876" y="1097280"/>
            <a:ext cx="2286000" cy="2286000"/>
          </a:xfrm>
          <a:prstGeom prst="rect">
            <a:avLst/>
          </a:prstGeom>
          <a:noFill/>
          <a:ln>
            <a:noFill/>
          </a:ln>
        </p:spPr>
      </p:sp>
      <p:sp>
        <p:nvSpPr>
          <p:cNvPr id="359" name="Google Shape;359;p40"/>
          <p:cNvSpPr txBox="1"/>
          <p:nvPr>
            <p:ph idx="14" type="subTitle"/>
          </p:nvPr>
        </p:nvSpPr>
        <p:spPr>
          <a:xfrm>
            <a:off x="9043416" y="3465576"/>
            <a:ext cx="2788920" cy="4403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360" name="Google Shape;360;p40"/>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26" name="Shape 26"/>
        <p:cNvGrpSpPr/>
        <p:nvPr/>
      </p:nvGrpSpPr>
      <p:grpSpPr>
        <a:xfrm>
          <a:off x="0" y="0"/>
          <a:ext cx="0" cy="0"/>
          <a:chOff x="0" y="0"/>
          <a:chExt cx="0" cy="0"/>
        </a:xfrm>
      </p:grpSpPr>
      <p:sp>
        <p:nvSpPr>
          <p:cNvPr id="27" name="Google Shape;27;p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 name="Google Shape;30;p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361" name="Shape 361"/>
        <p:cNvGrpSpPr/>
        <p:nvPr/>
      </p:nvGrpSpPr>
      <p:grpSpPr>
        <a:xfrm>
          <a:off x="0" y="0"/>
          <a:ext cx="0" cy="0"/>
          <a:chOff x="0" y="0"/>
          <a:chExt cx="0" cy="0"/>
        </a:xfrm>
      </p:grpSpPr>
      <p:grpSp>
        <p:nvGrpSpPr>
          <p:cNvPr id="362" name="Google Shape;362;p41"/>
          <p:cNvGrpSpPr/>
          <p:nvPr/>
        </p:nvGrpSpPr>
        <p:grpSpPr>
          <a:xfrm>
            <a:off x="365759" y="1028377"/>
            <a:ext cx="11484865" cy="2347997"/>
            <a:chOff x="365759" y="1028377"/>
            <a:chExt cx="11484865" cy="2347997"/>
          </a:xfrm>
        </p:grpSpPr>
        <p:pic>
          <p:nvPicPr>
            <p:cNvPr id="363" name="Google Shape;363;p41"/>
            <p:cNvPicPr preferRelativeResize="0"/>
            <p:nvPr/>
          </p:nvPicPr>
          <p:blipFill rotWithShape="1">
            <a:blip r:embed="rId2">
              <a:alphaModFix/>
            </a:blip>
            <a:srcRect b="0" l="0" r="0" t="0"/>
            <a:stretch/>
          </p:blipFill>
          <p:spPr>
            <a:xfrm>
              <a:off x="365760" y="2919174"/>
              <a:ext cx="11484864" cy="457200"/>
            </a:xfrm>
            <a:prstGeom prst="rect">
              <a:avLst/>
            </a:prstGeom>
            <a:noFill/>
            <a:ln>
              <a:noFill/>
            </a:ln>
          </p:spPr>
        </p:pic>
        <p:pic>
          <p:nvPicPr>
            <p:cNvPr id="364" name="Google Shape;364;p41"/>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365" name="Google Shape;365;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66" name="Google Shape;366;p4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41"/>
          <p:cNvSpPr/>
          <p:nvPr>
            <p:ph idx="2" type="pic"/>
          </p:nvPr>
        </p:nvSpPr>
        <p:spPr>
          <a:xfrm>
            <a:off x="845820" y="1051560"/>
            <a:ext cx="1828800" cy="1828800"/>
          </a:xfrm>
          <a:prstGeom prst="rect">
            <a:avLst/>
          </a:prstGeom>
          <a:noFill/>
          <a:ln>
            <a:noFill/>
          </a:ln>
        </p:spPr>
      </p:sp>
      <p:sp>
        <p:nvSpPr>
          <p:cNvPr id="368" name="Google Shape;368;p41"/>
          <p:cNvSpPr txBox="1"/>
          <p:nvPr>
            <p:ph idx="1" type="body"/>
          </p:nvPr>
        </p:nvSpPr>
        <p:spPr>
          <a:xfrm>
            <a:off x="365760"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41"/>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41"/>
          <p:cNvSpPr/>
          <p:nvPr>
            <p:ph idx="4" type="pic"/>
          </p:nvPr>
        </p:nvSpPr>
        <p:spPr>
          <a:xfrm>
            <a:off x="3738372" y="1051560"/>
            <a:ext cx="1828800" cy="1828800"/>
          </a:xfrm>
          <a:prstGeom prst="rect">
            <a:avLst/>
          </a:prstGeom>
          <a:noFill/>
          <a:ln>
            <a:noFill/>
          </a:ln>
        </p:spPr>
      </p:sp>
      <p:sp>
        <p:nvSpPr>
          <p:cNvPr id="371" name="Google Shape;371;p41"/>
          <p:cNvSpPr txBox="1"/>
          <p:nvPr>
            <p:ph idx="5" type="body"/>
          </p:nvPr>
        </p:nvSpPr>
        <p:spPr>
          <a:xfrm>
            <a:off x="3258312"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2" name="Google Shape;372;p41"/>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41"/>
          <p:cNvSpPr/>
          <p:nvPr>
            <p:ph idx="7" type="pic"/>
          </p:nvPr>
        </p:nvSpPr>
        <p:spPr>
          <a:xfrm>
            <a:off x="6630924" y="1051560"/>
            <a:ext cx="1828800" cy="1828800"/>
          </a:xfrm>
          <a:prstGeom prst="rect">
            <a:avLst/>
          </a:prstGeom>
          <a:noFill/>
          <a:ln>
            <a:noFill/>
          </a:ln>
        </p:spPr>
      </p:sp>
      <p:sp>
        <p:nvSpPr>
          <p:cNvPr id="374" name="Google Shape;374;p41"/>
          <p:cNvSpPr txBox="1"/>
          <p:nvPr>
            <p:ph idx="8" type="body"/>
          </p:nvPr>
        </p:nvSpPr>
        <p:spPr>
          <a:xfrm>
            <a:off x="6150864"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41"/>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41"/>
          <p:cNvSpPr/>
          <p:nvPr>
            <p:ph idx="13" type="pic"/>
          </p:nvPr>
        </p:nvSpPr>
        <p:spPr>
          <a:xfrm>
            <a:off x="9523476" y="1051560"/>
            <a:ext cx="1828800" cy="1828800"/>
          </a:xfrm>
          <a:prstGeom prst="rect">
            <a:avLst/>
          </a:prstGeom>
          <a:noFill/>
          <a:ln>
            <a:noFill/>
          </a:ln>
        </p:spPr>
      </p:sp>
      <p:sp>
        <p:nvSpPr>
          <p:cNvPr id="377" name="Google Shape;377;p41"/>
          <p:cNvSpPr txBox="1"/>
          <p:nvPr>
            <p:ph idx="14" type="body"/>
          </p:nvPr>
        </p:nvSpPr>
        <p:spPr>
          <a:xfrm>
            <a:off x="9043416"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 name="Google Shape;378;p41"/>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379" name="Shape 379"/>
        <p:cNvGrpSpPr/>
        <p:nvPr/>
      </p:nvGrpSpPr>
      <p:grpSpPr>
        <a:xfrm>
          <a:off x="0" y="0"/>
          <a:ext cx="0" cy="0"/>
          <a:chOff x="0" y="0"/>
          <a:chExt cx="0" cy="0"/>
        </a:xfrm>
      </p:grpSpPr>
      <p:grpSp>
        <p:nvGrpSpPr>
          <p:cNvPr id="380" name="Google Shape;380;p42"/>
          <p:cNvGrpSpPr/>
          <p:nvPr/>
        </p:nvGrpSpPr>
        <p:grpSpPr>
          <a:xfrm>
            <a:off x="365759" y="1028377"/>
            <a:ext cx="11484865" cy="4173818"/>
            <a:chOff x="365759" y="1028377"/>
            <a:chExt cx="11484865" cy="4173818"/>
          </a:xfrm>
        </p:grpSpPr>
        <p:pic>
          <p:nvPicPr>
            <p:cNvPr id="381" name="Google Shape;381;p4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382" name="Google Shape;382;p42"/>
            <p:cNvPicPr preferRelativeResize="0"/>
            <p:nvPr/>
          </p:nvPicPr>
          <p:blipFill rotWithShape="1">
            <a:blip r:embed="rId3">
              <a:alphaModFix/>
            </a:blip>
            <a:srcRect b="0" l="0" r="0" t="0"/>
            <a:stretch/>
          </p:blipFill>
          <p:spPr>
            <a:xfrm>
              <a:off x="365760" y="4744995"/>
              <a:ext cx="11484864" cy="457200"/>
            </a:xfrm>
            <a:prstGeom prst="rect">
              <a:avLst/>
            </a:prstGeom>
            <a:noFill/>
            <a:ln>
              <a:noFill/>
            </a:ln>
          </p:spPr>
        </p:pic>
      </p:grpSp>
      <p:sp>
        <p:nvSpPr>
          <p:cNvPr id="383" name="Google Shape;383;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84" name="Google Shape;384;p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5" name="Google Shape;385;p42"/>
          <p:cNvSpPr/>
          <p:nvPr>
            <p:ph idx="2" type="pic"/>
          </p:nvPr>
        </p:nvSpPr>
        <p:spPr>
          <a:xfrm>
            <a:off x="365760" y="1835333"/>
            <a:ext cx="2788920" cy="2834640"/>
          </a:xfrm>
          <a:prstGeom prst="rect">
            <a:avLst/>
          </a:prstGeom>
          <a:noFill/>
          <a:ln>
            <a:noFill/>
          </a:ln>
        </p:spPr>
      </p:sp>
      <p:sp>
        <p:nvSpPr>
          <p:cNvPr id="386" name="Google Shape;386;p42"/>
          <p:cNvSpPr txBox="1"/>
          <p:nvPr>
            <p:ph idx="1" type="body"/>
          </p:nvPr>
        </p:nvSpPr>
        <p:spPr>
          <a:xfrm>
            <a:off x="365760"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7" name="Google Shape;387;p42"/>
          <p:cNvSpPr/>
          <p:nvPr>
            <p:ph idx="3" type="pic"/>
          </p:nvPr>
        </p:nvSpPr>
        <p:spPr>
          <a:xfrm>
            <a:off x="3258312" y="1835333"/>
            <a:ext cx="2788920" cy="2834640"/>
          </a:xfrm>
          <a:prstGeom prst="rect">
            <a:avLst/>
          </a:prstGeom>
          <a:noFill/>
          <a:ln>
            <a:noFill/>
          </a:ln>
        </p:spPr>
      </p:sp>
      <p:sp>
        <p:nvSpPr>
          <p:cNvPr id="388" name="Google Shape;388;p42"/>
          <p:cNvSpPr txBox="1"/>
          <p:nvPr>
            <p:ph idx="4" type="body"/>
          </p:nvPr>
        </p:nvSpPr>
        <p:spPr>
          <a:xfrm>
            <a:off x="3258312"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9" name="Google Shape;389;p42"/>
          <p:cNvSpPr/>
          <p:nvPr>
            <p:ph idx="5" type="pic"/>
          </p:nvPr>
        </p:nvSpPr>
        <p:spPr>
          <a:xfrm>
            <a:off x="6150864" y="1835333"/>
            <a:ext cx="2788920" cy="2834640"/>
          </a:xfrm>
          <a:prstGeom prst="rect">
            <a:avLst/>
          </a:prstGeom>
          <a:noFill/>
          <a:ln>
            <a:noFill/>
          </a:ln>
        </p:spPr>
      </p:sp>
      <p:sp>
        <p:nvSpPr>
          <p:cNvPr id="390" name="Google Shape;390;p42"/>
          <p:cNvSpPr txBox="1"/>
          <p:nvPr>
            <p:ph idx="6" type="body"/>
          </p:nvPr>
        </p:nvSpPr>
        <p:spPr>
          <a:xfrm>
            <a:off x="6150864"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1" name="Google Shape;391;p42"/>
          <p:cNvSpPr/>
          <p:nvPr>
            <p:ph idx="7" type="pic"/>
          </p:nvPr>
        </p:nvSpPr>
        <p:spPr>
          <a:xfrm>
            <a:off x="9043416" y="1835333"/>
            <a:ext cx="2788920" cy="2834640"/>
          </a:xfrm>
          <a:prstGeom prst="rect">
            <a:avLst/>
          </a:prstGeom>
          <a:noFill/>
          <a:ln>
            <a:noFill/>
          </a:ln>
        </p:spPr>
      </p:sp>
      <p:sp>
        <p:nvSpPr>
          <p:cNvPr id="392" name="Google Shape;392;p42"/>
          <p:cNvSpPr txBox="1"/>
          <p:nvPr>
            <p:ph idx="8" type="body"/>
          </p:nvPr>
        </p:nvSpPr>
        <p:spPr>
          <a:xfrm>
            <a:off x="9043416"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93" name="Shape 393"/>
        <p:cNvGrpSpPr/>
        <p:nvPr/>
      </p:nvGrpSpPr>
      <p:grpSpPr>
        <a:xfrm>
          <a:off x="0" y="0"/>
          <a:ext cx="0" cy="0"/>
          <a:chOff x="0" y="0"/>
          <a:chExt cx="0" cy="0"/>
        </a:xfrm>
      </p:grpSpPr>
      <p:pic>
        <p:nvPicPr>
          <p:cNvPr id="394" name="Google Shape;394;p4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95" name="Google Shape;395;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96" name="Google Shape;396;p4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7" name="Google Shape;397;p43"/>
          <p:cNvSpPr/>
          <p:nvPr>
            <p:ph idx="2" type="pic"/>
          </p:nvPr>
        </p:nvSpPr>
        <p:spPr>
          <a:xfrm>
            <a:off x="1516380" y="1211176"/>
            <a:ext cx="1828800" cy="1828800"/>
          </a:xfrm>
          <a:prstGeom prst="rect">
            <a:avLst/>
          </a:prstGeom>
          <a:noFill/>
          <a:ln>
            <a:noFill/>
          </a:ln>
        </p:spPr>
      </p:sp>
      <p:sp>
        <p:nvSpPr>
          <p:cNvPr id="398" name="Google Shape;398;p43"/>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p43"/>
          <p:cNvSpPr/>
          <p:nvPr>
            <p:ph idx="3" type="pic"/>
          </p:nvPr>
        </p:nvSpPr>
        <p:spPr>
          <a:xfrm>
            <a:off x="5181600" y="1211176"/>
            <a:ext cx="1828800" cy="1828800"/>
          </a:xfrm>
          <a:prstGeom prst="rect">
            <a:avLst/>
          </a:prstGeom>
          <a:noFill/>
          <a:ln>
            <a:noFill/>
          </a:ln>
        </p:spPr>
      </p:sp>
      <p:sp>
        <p:nvSpPr>
          <p:cNvPr id="400" name="Google Shape;400;p43"/>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43"/>
          <p:cNvSpPr/>
          <p:nvPr>
            <p:ph idx="5" type="pic"/>
          </p:nvPr>
        </p:nvSpPr>
        <p:spPr>
          <a:xfrm>
            <a:off x="8852916" y="1211176"/>
            <a:ext cx="1828800" cy="1828800"/>
          </a:xfrm>
          <a:prstGeom prst="rect">
            <a:avLst/>
          </a:prstGeom>
          <a:noFill/>
          <a:ln>
            <a:noFill/>
          </a:ln>
        </p:spPr>
      </p:sp>
      <p:sp>
        <p:nvSpPr>
          <p:cNvPr id="402" name="Google Shape;402;p43"/>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p43"/>
          <p:cNvSpPr/>
          <p:nvPr>
            <p:ph idx="7" type="pic"/>
          </p:nvPr>
        </p:nvSpPr>
        <p:spPr>
          <a:xfrm>
            <a:off x="1516380" y="3866132"/>
            <a:ext cx="1828800" cy="1828800"/>
          </a:xfrm>
          <a:prstGeom prst="rect">
            <a:avLst/>
          </a:prstGeom>
          <a:noFill/>
          <a:ln>
            <a:noFill/>
          </a:ln>
        </p:spPr>
      </p:sp>
      <p:sp>
        <p:nvSpPr>
          <p:cNvPr id="404" name="Google Shape;404;p43"/>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43"/>
          <p:cNvSpPr/>
          <p:nvPr>
            <p:ph idx="9" type="pic"/>
          </p:nvPr>
        </p:nvSpPr>
        <p:spPr>
          <a:xfrm>
            <a:off x="5181600" y="3866132"/>
            <a:ext cx="1828800" cy="1828800"/>
          </a:xfrm>
          <a:prstGeom prst="rect">
            <a:avLst/>
          </a:prstGeom>
          <a:noFill/>
          <a:ln>
            <a:noFill/>
          </a:ln>
        </p:spPr>
      </p:sp>
      <p:sp>
        <p:nvSpPr>
          <p:cNvPr id="406" name="Google Shape;406;p43"/>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43"/>
          <p:cNvSpPr/>
          <p:nvPr>
            <p:ph idx="14" type="pic"/>
          </p:nvPr>
        </p:nvSpPr>
        <p:spPr>
          <a:xfrm>
            <a:off x="8852916" y="3866132"/>
            <a:ext cx="1828800" cy="1828800"/>
          </a:xfrm>
          <a:prstGeom prst="rect">
            <a:avLst/>
          </a:prstGeom>
          <a:noFill/>
          <a:ln>
            <a:noFill/>
          </a:ln>
        </p:spPr>
      </p:sp>
      <p:sp>
        <p:nvSpPr>
          <p:cNvPr id="408" name="Google Shape;408;p43"/>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409" name="Shape 409"/>
        <p:cNvGrpSpPr/>
        <p:nvPr/>
      </p:nvGrpSpPr>
      <p:grpSpPr>
        <a:xfrm>
          <a:off x="0" y="0"/>
          <a:ext cx="0" cy="0"/>
          <a:chOff x="0" y="0"/>
          <a:chExt cx="0" cy="0"/>
        </a:xfrm>
      </p:grpSpPr>
      <p:pic>
        <p:nvPicPr>
          <p:cNvPr id="410" name="Google Shape;410;p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11" name="Google Shape;411;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12" name="Google Shape;412;p4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3" name="Google Shape;413;p44"/>
          <p:cNvSpPr/>
          <p:nvPr>
            <p:ph idx="2" type="pic"/>
          </p:nvPr>
        </p:nvSpPr>
        <p:spPr>
          <a:xfrm>
            <a:off x="640080" y="1162264"/>
            <a:ext cx="2286000" cy="2286000"/>
          </a:xfrm>
          <a:prstGeom prst="rect">
            <a:avLst/>
          </a:prstGeom>
          <a:noFill/>
          <a:ln>
            <a:noFill/>
          </a:ln>
        </p:spPr>
      </p:sp>
      <p:sp>
        <p:nvSpPr>
          <p:cNvPr id="414" name="Google Shape;414;p44"/>
          <p:cNvSpPr/>
          <p:nvPr>
            <p:ph idx="3" type="pic"/>
          </p:nvPr>
        </p:nvSpPr>
        <p:spPr>
          <a:xfrm>
            <a:off x="3517392" y="1162264"/>
            <a:ext cx="2286000" cy="2286000"/>
          </a:xfrm>
          <a:prstGeom prst="rect">
            <a:avLst/>
          </a:prstGeom>
          <a:noFill/>
          <a:ln>
            <a:noFill/>
          </a:ln>
        </p:spPr>
      </p:sp>
      <p:sp>
        <p:nvSpPr>
          <p:cNvPr id="415" name="Google Shape;415;p44"/>
          <p:cNvSpPr/>
          <p:nvPr>
            <p:ph idx="4" type="pic"/>
          </p:nvPr>
        </p:nvSpPr>
        <p:spPr>
          <a:xfrm>
            <a:off x="6394704" y="1162264"/>
            <a:ext cx="2286000" cy="2286000"/>
          </a:xfrm>
          <a:prstGeom prst="rect">
            <a:avLst/>
          </a:prstGeom>
          <a:noFill/>
          <a:ln>
            <a:noFill/>
          </a:ln>
        </p:spPr>
      </p:sp>
      <p:sp>
        <p:nvSpPr>
          <p:cNvPr id="416" name="Google Shape;416;p44"/>
          <p:cNvSpPr/>
          <p:nvPr>
            <p:ph idx="5" type="pic"/>
          </p:nvPr>
        </p:nvSpPr>
        <p:spPr>
          <a:xfrm>
            <a:off x="9272016" y="1162264"/>
            <a:ext cx="2286000" cy="2286000"/>
          </a:xfrm>
          <a:prstGeom prst="rect">
            <a:avLst/>
          </a:prstGeom>
          <a:noFill/>
          <a:ln>
            <a:noFill/>
          </a:ln>
        </p:spPr>
      </p:sp>
      <p:sp>
        <p:nvSpPr>
          <p:cNvPr id="417" name="Google Shape;417;p44"/>
          <p:cNvSpPr/>
          <p:nvPr>
            <p:ph idx="6" type="pic"/>
          </p:nvPr>
        </p:nvSpPr>
        <p:spPr>
          <a:xfrm>
            <a:off x="640080" y="3873273"/>
            <a:ext cx="2286000" cy="2286000"/>
          </a:xfrm>
          <a:prstGeom prst="rect">
            <a:avLst/>
          </a:prstGeom>
          <a:noFill/>
          <a:ln>
            <a:noFill/>
          </a:ln>
        </p:spPr>
      </p:sp>
      <p:sp>
        <p:nvSpPr>
          <p:cNvPr id="418" name="Google Shape;418;p44"/>
          <p:cNvSpPr/>
          <p:nvPr>
            <p:ph idx="7" type="pic"/>
          </p:nvPr>
        </p:nvSpPr>
        <p:spPr>
          <a:xfrm>
            <a:off x="3517392" y="3873273"/>
            <a:ext cx="2286000" cy="2286000"/>
          </a:xfrm>
          <a:prstGeom prst="rect">
            <a:avLst/>
          </a:prstGeom>
          <a:noFill/>
          <a:ln>
            <a:noFill/>
          </a:ln>
        </p:spPr>
      </p:sp>
      <p:sp>
        <p:nvSpPr>
          <p:cNvPr id="419" name="Google Shape;419;p44"/>
          <p:cNvSpPr/>
          <p:nvPr>
            <p:ph idx="8" type="pic"/>
          </p:nvPr>
        </p:nvSpPr>
        <p:spPr>
          <a:xfrm>
            <a:off x="6394704" y="3873273"/>
            <a:ext cx="2286000" cy="2286000"/>
          </a:xfrm>
          <a:prstGeom prst="rect">
            <a:avLst/>
          </a:prstGeom>
          <a:noFill/>
          <a:ln>
            <a:noFill/>
          </a:ln>
        </p:spPr>
      </p:sp>
      <p:sp>
        <p:nvSpPr>
          <p:cNvPr id="420" name="Google Shape;420;p44"/>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421" name="Shape 421"/>
        <p:cNvGrpSpPr/>
        <p:nvPr/>
      </p:nvGrpSpPr>
      <p:grpSpPr>
        <a:xfrm>
          <a:off x="0" y="0"/>
          <a:ext cx="0" cy="0"/>
          <a:chOff x="0" y="0"/>
          <a:chExt cx="0" cy="0"/>
        </a:xfrm>
      </p:grpSpPr>
      <p:pic>
        <p:nvPicPr>
          <p:cNvPr id="422" name="Google Shape;422;p4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23" name="Google Shape;423;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24" name="Google Shape;424;p4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5" name="Google Shape;425;p45"/>
          <p:cNvSpPr/>
          <p:nvPr>
            <p:ph idx="2" type="pic"/>
          </p:nvPr>
        </p:nvSpPr>
        <p:spPr>
          <a:xfrm>
            <a:off x="960120" y="1272940"/>
            <a:ext cx="1645920" cy="1648911"/>
          </a:xfrm>
          <a:prstGeom prst="rect">
            <a:avLst/>
          </a:prstGeom>
          <a:noFill/>
          <a:ln>
            <a:noFill/>
          </a:ln>
        </p:spPr>
      </p:sp>
      <p:sp>
        <p:nvSpPr>
          <p:cNvPr id="426" name="Google Shape;426;p45"/>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 name="Google Shape;427;p45"/>
          <p:cNvSpPr/>
          <p:nvPr>
            <p:ph idx="3" type="pic"/>
          </p:nvPr>
        </p:nvSpPr>
        <p:spPr>
          <a:xfrm>
            <a:off x="3837432" y="1272940"/>
            <a:ext cx="1645920" cy="1648911"/>
          </a:xfrm>
          <a:prstGeom prst="rect">
            <a:avLst/>
          </a:prstGeom>
          <a:noFill/>
          <a:ln>
            <a:noFill/>
          </a:ln>
        </p:spPr>
      </p:sp>
      <p:sp>
        <p:nvSpPr>
          <p:cNvPr id="428" name="Google Shape;428;p45"/>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p45"/>
          <p:cNvSpPr/>
          <p:nvPr>
            <p:ph idx="5" type="pic"/>
          </p:nvPr>
        </p:nvSpPr>
        <p:spPr>
          <a:xfrm>
            <a:off x="6714744" y="1272940"/>
            <a:ext cx="1645920" cy="1648911"/>
          </a:xfrm>
          <a:prstGeom prst="rect">
            <a:avLst/>
          </a:prstGeom>
          <a:noFill/>
          <a:ln>
            <a:noFill/>
          </a:ln>
        </p:spPr>
      </p:sp>
      <p:sp>
        <p:nvSpPr>
          <p:cNvPr id="430" name="Google Shape;430;p45"/>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45"/>
          <p:cNvSpPr/>
          <p:nvPr>
            <p:ph idx="7" type="pic"/>
          </p:nvPr>
        </p:nvSpPr>
        <p:spPr>
          <a:xfrm>
            <a:off x="9592056" y="1272940"/>
            <a:ext cx="1645920" cy="1648911"/>
          </a:xfrm>
          <a:prstGeom prst="rect">
            <a:avLst/>
          </a:prstGeom>
          <a:noFill/>
          <a:ln>
            <a:noFill/>
          </a:ln>
        </p:spPr>
      </p:sp>
      <p:sp>
        <p:nvSpPr>
          <p:cNvPr id="432" name="Google Shape;432;p45"/>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45"/>
          <p:cNvSpPr/>
          <p:nvPr>
            <p:ph idx="9" type="pic"/>
          </p:nvPr>
        </p:nvSpPr>
        <p:spPr>
          <a:xfrm>
            <a:off x="960120" y="3814574"/>
            <a:ext cx="1645920" cy="1648911"/>
          </a:xfrm>
          <a:prstGeom prst="rect">
            <a:avLst/>
          </a:prstGeom>
          <a:noFill/>
          <a:ln>
            <a:noFill/>
          </a:ln>
        </p:spPr>
      </p:sp>
      <p:sp>
        <p:nvSpPr>
          <p:cNvPr id="434" name="Google Shape;434;p45"/>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45"/>
          <p:cNvSpPr/>
          <p:nvPr>
            <p:ph idx="14" type="pic"/>
          </p:nvPr>
        </p:nvSpPr>
        <p:spPr>
          <a:xfrm>
            <a:off x="3837432" y="3814574"/>
            <a:ext cx="1645920" cy="1648911"/>
          </a:xfrm>
          <a:prstGeom prst="rect">
            <a:avLst/>
          </a:prstGeom>
          <a:noFill/>
          <a:ln>
            <a:noFill/>
          </a:ln>
        </p:spPr>
      </p:sp>
      <p:sp>
        <p:nvSpPr>
          <p:cNvPr id="436" name="Google Shape;436;p45"/>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45"/>
          <p:cNvSpPr/>
          <p:nvPr>
            <p:ph idx="16" type="pic"/>
          </p:nvPr>
        </p:nvSpPr>
        <p:spPr>
          <a:xfrm>
            <a:off x="6714744" y="3814574"/>
            <a:ext cx="1645920" cy="1648911"/>
          </a:xfrm>
          <a:prstGeom prst="rect">
            <a:avLst/>
          </a:prstGeom>
          <a:noFill/>
          <a:ln>
            <a:noFill/>
          </a:ln>
        </p:spPr>
      </p:sp>
      <p:sp>
        <p:nvSpPr>
          <p:cNvPr id="438" name="Google Shape;438;p45"/>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45"/>
          <p:cNvSpPr/>
          <p:nvPr>
            <p:ph idx="18" type="pic"/>
          </p:nvPr>
        </p:nvSpPr>
        <p:spPr>
          <a:xfrm>
            <a:off x="9592056" y="3814574"/>
            <a:ext cx="1645920" cy="1648911"/>
          </a:xfrm>
          <a:prstGeom prst="rect">
            <a:avLst/>
          </a:prstGeom>
          <a:noFill/>
          <a:ln>
            <a:noFill/>
          </a:ln>
        </p:spPr>
      </p:sp>
      <p:sp>
        <p:nvSpPr>
          <p:cNvPr id="440" name="Google Shape;440;p45"/>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41" name="Shape 441"/>
        <p:cNvGrpSpPr/>
        <p:nvPr/>
      </p:nvGrpSpPr>
      <p:grpSpPr>
        <a:xfrm>
          <a:off x="0" y="0"/>
          <a:ext cx="0" cy="0"/>
          <a:chOff x="0" y="0"/>
          <a:chExt cx="0" cy="0"/>
        </a:xfrm>
      </p:grpSpPr>
      <p:sp>
        <p:nvSpPr>
          <p:cNvPr id="442" name="Google Shape;442;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3" name="Google Shape;443;p4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44" name="Shape 444"/>
        <p:cNvGrpSpPr/>
        <p:nvPr/>
      </p:nvGrpSpPr>
      <p:grpSpPr>
        <a:xfrm>
          <a:off x="0" y="0"/>
          <a:ext cx="0" cy="0"/>
          <a:chOff x="0" y="0"/>
          <a:chExt cx="0" cy="0"/>
        </a:xfrm>
      </p:grpSpPr>
      <p:sp>
        <p:nvSpPr>
          <p:cNvPr id="445" name="Google Shape;445;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6" name="Google Shape;446;p47"/>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7" name="Google Shape;447;p47"/>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48" name="Shape 448"/>
        <p:cNvGrpSpPr/>
        <p:nvPr/>
      </p:nvGrpSpPr>
      <p:grpSpPr>
        <a:xfrm>
          <a:off x="0" y="0"/>
          <a:ext cx="0" cy="0"/>
          <a:chOff x="0" y="0"/>
          <a:chExt cx="0" cy="0"/>
        </a:xfrm>
      </p:grpSpPr>
      <p:sp>
        <p:nvSpPr>
          <p:cNvPr id="449" name="Google Shape;449;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50" name="Google Shape;450;p48"/>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1" name="Google Shape;451;p48"/>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48"/>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48"/>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48"/>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48"/>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48"/>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48"/>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48"/>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48"/>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8"/>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48"/>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8"/>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48"/>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48"/>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48"/>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66" name="Google Shape;466;p4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67" name="Shape 467"/>
        <p:cNvGrpSpPr/>
        <p:nvPr/>
      </p:nvGrpSpPr>
      <p:grpSpPr>
        <a:xfrm>
          <a:off x="0" y="0"/>
          <a:ext cx="0" cy="0"/>
          <a:chOff x="0" y="0"/>
          <a:chExt cx="0" cy="0"/>
        </a:xfrm>
      </p:grpSpPr>
      <p:sp>
        <p:nvSpPr>
          <p:cNvPr id="468" name="Google Shape;468;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69" name="Google Shape;469;p49"/>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0" name="Google Shape;470;p49"/>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49"/>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49"/>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49"/>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4" name="Google Shape;474;p49"/>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49"/>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49"/>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49"/>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49"/>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 name="Google Shape;479;p49"/>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49"/>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49"/>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49"/>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49"/>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49"/>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85" name="Shape 485"/>
        <p:cNvGrpSpPr/>
        <p:nvPr/>
      </p:nvGrpSpPr>
      <p:grpSpPr>
        <a:xfrm>
          <a:off x="0" y="0"/>
          <a:ext cx="0" cy="0"/>
          <a:chOff x="0" y="0"/>
          <a:chExt cx="0" cy="0"/>
        </a:xfrm>
      </p:grpSpPr>
      <p:sp>
        <p:nvSpPr>
          <p:cNvPr id="486" name="Google Shape;486;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7" name="Google Shape;487;p5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8" name="Google Shape;488;p50"/>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9" name="Google Shape;489;p50"/>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 name="Google Shape;490;p50"/>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91" name="Google Shape;491;p5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3">
            <a:alphaModFix/>
          </a:blip>
          <a:srcRect b="0" l="0" r="0" t="0"/>
          <a:stretch/>
        </p:blipFill>
        <p:spPr>
          <a:xfrm>
            <a:off x="6702644" y="6446520"/>
            <a:ext cx="3556000" cy="165100"/>
          </a:xfrm>
          <a:prstGeom prst="rect">
            <a:avLst/>
          </a:prstGeom>
          <a:noFill/>
          <a:ln>
            <a:noFill/>
          </a:ln>
        </p:spPr>
      </p:pic>
      <p:sp>
        <p:nvSpPr>
          <p:cNvPr id="34" name="Google Shape;34;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92" name="Shape 492"/>
        <p:cNvGrpSpPr/>
        <p:nvPr/>
      </p:nvGrpSpPr>
      <p:grpSpPr>
        <a:xfrm>
          <a:off x="0" y="0"/>
          <a:ext cx="0" cy="0"/>
          <a:chOff x="0" y="0"/>
          <a:chExt cx="0" cy="0"/>
        </a:xfrm>
      </p:grpSpPr>
      <p:pic>
        <p:nvPicPr>
          <p:cNvPr id="493" name="Google Shape;493;p51"/>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494" name="Google Shape;494;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5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6" name="Google Shape;496;p51"/>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1"/>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51"/>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499" name="Shape 499"/>
        <p:cNvGrpSpPr/>
        <p:nvPr/>
      </p:nvGrpSpPr>
      <p:grpSpPr>
        <a:xfrm>
          <a:off x="0" y="0"/>
          <a:ext cx="0" cy="0"/>
          <a:chOff x="0" y="0"/>
          <a:chExt cx="0" cy="0"/>
        </a:xfrm>
      </p:grpSpPr>
      <p:pic>
        <p:nvPicPr>
          <p:cNvPr id="500" name="Google Shape;500;p52"/>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501" name="Google Shape;501;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02" name="Google Shape;502;p52"/>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3" name="Google Shape;503;p52"/>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 name="Google Shape;504;p52"/>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52"/>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52"/>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52"/>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52"/>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52"/>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52"/>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511" name="Shape 511"/>
        <p:cNvGrpSpPr/>
        <p:nvPr/>
      </p:nvGrpSpPr>
      <p:grpSpPr>
        <a:xfrm>
          <a:off x="0" y="0"/>
          <a:ext cx="0" cy="0"/>
          <a:chOff x="0" y="0"/>
          <a:chExt cx="0" cy="0"/>
        </a:xfrm>
      </p:grpSpPr>
      <p:pic>
        <p:nvPicPr>
          <p:cNvPr id="512" name="Google Shape;512;p53"/>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513" name="Google Shape;513;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14" name="Google Shape;514;p53"/>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5" name="Google Shape;515;p5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 name="Google Shape;516;p53"/>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5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3"/>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5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53"/>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5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53"/>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23" name="Shape 523"/>
        <p:cNvGrpSpPr/>
        <p:nvPr/>
      </p:nvGrpSpPr>
      <p:grpSpPr>
        <a:xfrm>
          <a:off x="0" y="0"/>
          <a:ext cx="0" cy="0"/>
          <a:chOff x="0" y="0"/>
          <a:chExt cx="0" cy="0"/>
        </a:xfrm>
      </p:grpSpPr>
      <p:pic>
        <p:nvPicPr>
          <p:cNvPr id="524" name="Google Shape;524;p54"/>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525" name="Google Shape;525;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6" name="Google Shape;526;p54"/>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7" name="Google Shape;527;p54"/>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54"/>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54"/>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4"/>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54"/>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54"/>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54"/>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4"/>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54"/>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4"/>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54"/>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4"/>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4"/>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54"/>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54"/>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42" name="Shape 542"/>
        <p:cNvGrpSpPr/>
        <p:nvPr/>
      </p:nvGrpSpPr>
      <p:grpSpPr>
        <a:xfrm>
          <a:off x="0" y="0"/>
          <a:ext cx="0" cy="0"/>
          <a:chOff x="0" y="0"/>
          <a:chExt cx="0" cy="0"/>
        </a:xfrm>
      </p:grpSpPr>
      <p:pic>
        <p:nvPicPr>
          <p:cNvPr id="543" name="Google Shape;543;p55"/>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544" name="Google Shape;544;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45" name="Google Shape;545;p55"/>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55"/>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7" name="Google Shape;547;p55"/>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5"/>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55"/>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0" name="Google Shape;550;p55"/>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1" name="Google Shape;551;p55"/>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55"/>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55"/>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55"/>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55"/>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6" name="Google Shape;556;p55"/>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7" name="Google Shape;557;p55"/>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8" name="Google Shape;558;p55"/>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9" name="Google Shape;559;p55"/>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55"/>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61" name="Shape 561"/>
        <p:cNvGrpSpPr/>
        <p:nvPr/>
      </p:nvGrpSpPr>
      <p:grpSpPr>
        <a:xfrm>
          <a:off x="0" y="0"/>
          <a:ext cx="0" cy="0"/>
          <a:chOff x="0" y="0"/>
          <a:chExt cx="0" cy="0"/>
        </a:xfrm>
      </p:grpSpPr>
      <p:pic>
        <p:nvPicPr>
          <p:cNvPr id="562" name="Google Shape;562;p56"/>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563" name="Google Shape;563;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4" name="Google Shape;564;p56"/>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5" name="Google Shape;565;p56"/>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6" name="Google Shape;566;p56"/>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 name="Google Shape;567;p56"/>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68" name="Shape 568"/>
        <p:cNvGrpSpPr/>
        <p:nvPr/>
      </p:nvGrpSpPr>
      <p:grpSpPr>
        <a:xfrm>
          <a:off x="0" y="0"/>
          <a:ext cx="0" cy="0"/>
          <a:chOff x="0" y="0"/>
          <a:chExt cx="0" cy="0"/>
        </a:xfrm>
      </p:grpSpPr>
      <p:pic>
        <p:nvPicPr>
          <p:cNvPr id="569" name="Google Shape;569;p57"/>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570" name="Google Shape;570;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1" name="Google Shape;571;p57"/>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2" name="Google Shape;572;p57"/>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3" name="Google Shape;573;p57"/>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4" name="Google Shape;574;p57"/>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75" name="Shape 575"/>
        <p:cNvGrpSpPr/>
        <p:nvPr/>
      </p:nvGrpSpPr>
      <p:grpSpPr>
        <a:xfrm>
          <a:off x="0" y="0"/>
          <a:ext cx="0" cy="0"/>
          <a:chOff x="0" y="0"/>
          <a:chExt cx="0" cy="0"/>
        </a:xfrm>
      </p:grpSpPr>
      <p:pic>
        <p:nvPicPr>
          <p:cNvPr id="576" name="Google Shape;576;p58"/>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577" name="Google Shape;577;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8" name="Google Shape;578;p5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9" name="Google Shape;579;p58"/>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sp>
        <p:nvSpPr>
          <p:cNvPr id="580" name="Google Shape;580;p58"/>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583" name="Google Shape;583;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4" name="Google Shape;584;p59"/>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85" name="Google Shape;585;p59"/>
          <p:cNvPicPr preferRelativeResize="0"/>
          <p:nvPr/>
        </p:nvPicPr>
        <p:blipFill rotWithShape="1">
          <a:blip r:embed="rId3">
            <a:alphaModFix/>
          </a:blip>
          <a:srcRect b="0" l="0" r="0" t="0"/>
          <a:stretch/>
        </p:blipFill>
        <p:spPr>
          <a:xfrm rot="5400000">
            <a:off x="7636951" y="3348031"/>
            <a:ext cx="6126480" cy="45720"/>
          </a:xfrm>
          <a:prstGeom prst="rect">
            <a:avLst/>
          </a:prstGeom>
          <a:noFill/>
          <a:ln>
            <a:noFill/>
          </a:ln>
        </p:spPr>
      </p:pic>
      <p:sp>
        <p:nvSpPr>
          <p:cNvPr id="586" name="Google Shape;586;p59"/>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589" name="Google Shape;589;p60"/>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1" name="Google Shape;41;p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2" name="Google Shape;42;p7"/>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590" name="Shape 590"/>
        <p:cNvGrpSpPr/>
        <p:nvPr/>
      </p:nvGrpSpPr>
      <p:grpSpPr>
        <a:xfrm>
          <a:off x="0" y="0"/>
          <a:ext cx="0" cy="0"/>
          <a:chOff x="0" y="0"/>
          <a:chExt cx="0" cy="0"/>
        </a:xfrm>
      </p:grpSpPr>
      <p:pic>
        <p:nvPicPr>
          <p:cNvPr id="591" name="Google Shape;591;p61"/>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592" name="Google Shape;592;p6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93" name="Google Shape;593;p6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4" name="Google Shape;594;p61"/>
          <p:cNvSpPr txBox="1"/>
          <p:nvPr>
            <p:ph idx="1" type="body"/>
          </p:nvPr>
        </p:nvSpPr>
        <p:spPr>
          <a:xfrm>
            <a:off x="365760" y="1053311"/>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5" name="Google Shape;595;p61"/>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6" name="Google Shape;596;p61"/>
          <p:cNvSpPr txBox="1"/>
          <p:nvPr>
            <p:ph idx="3" type="body"/>
          </p:nvPr>
        </p:nvSpPr>
        <p:spPr>
          <a:xfrm>
            <a:off x="6163056" y="1053311"/>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7" name="Google Shape;597;p61"/>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604" name="Shape 604"/>
        <p:cNvGrpSpPr/>
        <p:nvPr/>
      </p:nvGrpSpPr>
      <p:grpSpPr>
        <a:xfrm>
          <a:off x="0" y="0"/>
          <a:ext cx="0" cy="0"/>
          <a:chOff x="0" y="0"/>
          <a:chExt cx="0" cy="0"/>
        </a:xfrm>
      </p:grpSpPr>
      <p:sp>
        <p:nvSpPr>
          <p:cNvPr id="605" name="Google Shape;605;p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06" name="Google Shape;606;p6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7" name="Google Shape;607;p63"/>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 name="Google Shape;608;p63"/>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 name="Google Shape;609;p63"/>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0" name="Google Shape;610;p63"/>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611" name="Shape 611"/>
        <p:cNvGrpSpPr/>
        <p:nvPr/>
      </p:nvGrpSpPr>
      <p:grpSpPr>
        <a:xfrm>
          <a:off x="0" y="0"/>
          <a:ext cx="0" cy="0"/>
          <a:chOff x="0" y="0"/>
          <a:chExt cx="0" cy="0"/>
        </a:xfrm>
      </p:grpSpPr>
      <p:pic>
        <p:nvPicPr>
          <p:cNvPr id="612" name="Google Shape;612;p64"/>
          <p:cNvPicPr preferRelativeResize="0"/>
          <p:nvPr/>
        </p:nvPicPr>
        <p:blipFill rotWithShape="1">
          <a:blip r:embed="rId3">
            <a:alphaModFix/>
          </a:blip>
          <a:srcRect b="0" l="0" r="0" t="0"/>
          <a:stretch/>
        </p:blipFill>
        <p:spPr>
          <a:xfrm>
            <a:off x="4445000" y="6477000"/>
            <a:ext cx="3556000" cy="165100"/>
          </a:xfrm>
          <a:prstGeom prst="rect">
            <a:avLst/>
          </a:prstGeom>
          <a:noFill/>
          <a:ln>
            <a:noFill/>
          </a:ln>
        </p:spPr>
      </p:pic>
      <p:sp>
        <p:nvSpPr>
          <p:cNvPr id="613" name="Google Shape;613;p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14" name="Google Shape;614;p64"/>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64"/>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616" name="Shape 616"/>
        <p:cNvGrpSpPr/>
        <p:nvPr/>
      </p:nvGrpSpPr>
      <p:grpSpPr>
        <a:xfrm>
          <a:off x="0" y="0"/>
          <a:ext cx="0" cy="0"/>
          <a:chOff x="0" y="0"/>
          <a:chExt cx="0" cy="0"/>
        </a:xfrm>
      </p:grpSpPr>
      <p:pic>
        <p:nvPicPr>
          <p:cNvPr id="617" name="Google Shape;617;p65"/>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618" name="Google Shape;618;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19" name="Google Shape;619;p65"/>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0" name="Google Shape;620;p65"/>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621" name="Shape 621"/>
        <p:cNvGrpSpPr/>
        <p:nvPr/>
      </p:nvGrpSpPr>
      <p:grpSpPr>
        <a:xfrm>
          <a:off x="0" y="0"/>
          <a:ext cx="0" cy="0"/>
          <a:chOff x="0" y="0"/>
          <a:chExt cx="0" cy="0"/>
        </a:xfrm>
      </p:grpSpPr>
      <p:pic>
        <p:nvPicPr>
          <p:cNvPr id="622" name="Google Shape;622;p66"/>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623" name="Google Shape;623;p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24" name="Google Shape;624;p66"/>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5" name="Google Shape;625;p66"/>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626" name="Shape 626"/>
        <p:cNvGrpSpPr/>
        <p:nvPr/>
      </p:nvGrpSpPr>
      <p:grpSpPr>
        <a:xfrm>
          <a:off x="0" y="0"/>
          <a:ext cx="0" cy="0"/>
          <a:chOff x="0" y="0"/>
          <a:chExt cx="0" cy="0"/>
        </a:xfrm>
      </p:grpSpPr>
      <p:pic>
        <p:nvPicPr>
          <p:cNvPr id="627" name="Google Shape;627;p67"/>
          <p:cNvPicPr preferRelativeResize="0"/>
          <p:nvPr/>
        </p:nvPicPr>
        <p:blipFill rotWithShape="1">
          <a:blip r:embed="rId3">
            <a:alphaModFix/>
          </a:blip>
          <a:srcRect b="0" l="0" r="0" t="0"/>
          <a:stretch/>
        </p:blipFill>
        <p:spPr>
          <a:xfrm>
            <a:off x="4508500" y="6477000"/>
            <a:ext cx="3556000" cy="165100"/>
          </a:xfrm>
          <a:prstGeom prst="rect">
            <a:avLst/>
          </a:prstGeom>
          <a:noFill/>
          <a:ln>
            <a:noFill/>
          </a:ln>
        </p:spPr>
      </p:pic>
      <p:sp>
        <p:nvSpPr>
          <p:cNvPr id="628" name="Google Shape;628;p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67"/>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0" name="Google Shape;630;p67"/>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631" name="Shape 631"/>
        <p:cNvGrpSpPr/>
        <p:nvPr/>
      </p:nvGrpSpPr>
      <p:grpSpPr>
        <a:xfrm>
          <a:off x="0" y="0"/>
          <a:ext cx="0" cy="0"/>
          <a:chOff x="0" y="0"/>
          <a:chExt cx="0" cy="0"/>
        </a:xfrm>
      </p:grpSpPr>
      <p:pic>
        <p:nvPicPr>
          <p:cNvPr id="632" name="Google Shape;632;p68"/>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633" name="Google Shape;633;p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34" name="Google Shape;634;p68"/>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5" name="Google Shape;635;p68"/>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6" name="Google Shape;636;p68"/>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637" name="Shape 637"/>
        <p:cNvGrpSpPr/>
        <p:nvPr/>
      </p:nvGrpSpPr>
      <p:grpSpPr>
        <a:xfrm>
          <a:off x="0" y="0"/>
          <a:ext cx="0" cy="0"/>
          <a:chOff x="0" y="0"/>
          <a:chExt cx="0" cy="0"/>
        </a:xfrm>
      </p:grpSpPr>
      <p:pic>
        <p:nvPicPr>
          <p:cNvPr id="638" name="Google Shape;638;p69"/>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639" name="Google Shape;639;p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40" name="Google Shape;640;p69"/>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1" name="Google Shape;641;p69"/>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642" name="Shape 642"/>
        <p:cNvGrpSpPr/>
        <p:nvPr/>
      </p:nvGrpSpPr>
      <p:grpSpPr>
        <a:xfrm>
          <a:off x="0" y="0"/>
          <a:ext cx="0" cy="0"/>
          <a:chOff x="0" y="0"/>
          <a:chExt cx="0" cy="0"/>
        </a:xfrm>
      </p:grpSpPr>
      <p:pic>
        <p:nvPicPr>
          <p:cNvPr id="643" name="Google Shape;643;p70"/>
          <p:cNvPicPr preferRelativeResize="0"/>
          <p:nvPr/>
        </p:nvPicPr>
        <p:blipFill rotWithShape="1">
          <a:blip r:embed="rId3">
            <a:alphaModFix/>
          </a:blip>
          <a:srcRect b="0" l="0" r="0" t="0"/>
          <a:stretch/>
        </p:blipFill>
        <p:spPr>
          <a:xfrm>
            <a:off x="6492339" y="6478270"/>
            <a:ext cx="3556000" cy="165100"/>
          </a:xfrm>
          <a:prstGeom prst="rect">
            <a:avLst/>
          </a:prstGeom>
          <a:noFill/>
          <a:ln>
            <a:noFill/>
          </a:ln>
        </p:spPr>
      </p:pic>
      <p:sp>
        <p:nvSpPr>
          <p:cNvPr id="644" name="Google Shape;644;p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45" name="Google Shape;645;p7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6" name="Google Shape;646;p70"/>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7" name="Google Shape;647;p70"/>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648" name="Shape 648"/>
        <p:cNvGrpSpPr/>
        <p:nvPr/>
      </p:nvGrpSpPr>
      <p:grpSpPr>
        <a:xfrm>
          <a:off x="0" y="0"/>
          <a:ext cx="0" cy="0"/>
          <a:chOff x="0" y="0"/>
          <a:chExt cx="0" cy="0"/>
        </a:xfrm>
      </p:grpSpPr>
      <p:pic>
        <p:nvPicPr>
          <p:cNvPr id="649" name="Google Shape;649;p71"/>
          <p:cNvPicPr preferRelativeResize="0"/>
          <p:nvPr/>
        </p:nvPicPr>
        <p:blipFill rotWithShape="1">
          <a:blip r:embed="rId3">
            <a:alphaModFix/>
          </a:blip>
          <a:srcRect b="0" l="0" r="0" t="0"/>
          <a:stretch/>
        </p:blipFill>
        <p:spPr>
          <a:xfrm>
            <a:off x="4673600" y="6477000"/>
            <a:ext cx="3556000" cy="165100"/>
          </a:xfrm>
          <a:prstGeom prst="rect">
            <a:avLst/>
          </a:prstGeom>
          <a:noFill/>
          <a:ln>
            <a:noFill/>
          </a:ln>
        </p:spPr>
      </p:pic>
      <p:sp>
        <p:nvSpPr>
          <p:cNvPr id="650" name="Google Shape;650;p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51" name="Google Shape;651;p71"/>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2" name="Google Shape;652;p71"/>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3" name="Shape 43"/>
        <p:cNvGrpSpPr/>
        <p:nvPr/>
      </p:nvGrpSpPr>
      <p:grpSpPr>
        <a:xfrm>
          <a:off x="0" y="0"/>
          <a:ext cx="0" cy="0"/>
          <a:chOff x="0" y="0"/>
          <a:chExt cx="0" cy="0"/>
        </a:xfrm>
      </p:grpSpPr>
      <p:sp>
        <p:nvSpPr>
          <p:cNvPr id="44" name="Google Shape;44;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5" name="Google Shape;45;p8"/>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46" name="Google Shape;46;p8"/>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653" name="Shape 653"/>
        <p:cNvGrpSpPr/>
        <p:nvPr/>
      </p:nvGrpSpPr>
      <p:grpSpPr>
        <a:xfrm>
          <a:off x="0" y="0"/>
          <a:ext cx="0" cy="0"/>
          <a:chOff x="0" y="0"/>
          <a:chExt cx="0" cy="0"/>
        </a:xfrm>
      </p:grpSpPr>
      <p:sp>
        <p:nvSpPr>
          <p:cNvPr id="654" name="Google Shape;654;p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55" name="Google Shape;655;p7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56" name="Google Shape;656;p7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57" name="Google Shape;657;p72"/>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type="tx">
  <p:cSld name="TITLE_AND_BODY">
    <p:bg>
      <p:bgPr>
        <a:solidFill>
          <a:schemeClr val="lt1"/>
        </a:solidFill>
      </p:bgPr>
    </p:bg>
    <p:spTree>
      <p:nvGrpSpPr>
        <p:cNvPr id="658" name="Shape 658"/>
        <p:cNvGrpSpPr/>
        <p:nvPr/>
      </p:nvGrpSpPr>
      <p:grpSpPr>
        <a:xfrm>
          <a:off x="0" y="0"/>
          <a:ext cx="0" cy="0"/>
          <a:chOff x="0" y="0"/>
          <a:chExt cx="0" cy="0"/>
        </a:xfrm>
      </p:grpSpPr>
      <p:pic>
        <p:nvPicPr>
          <p:cNvPr id="659" name="Google Shape;659;p73"/>
          <p:cNvPicPr preferRelativeResize="0"/>
          <p:nvPr/>
        </p:nvPicPr>
        <p:blipFill rotWithShape="1">
          <a:blip r:embed="rId2">
            <a:alphaModFix/>
          </a:blip>
          <a:srcRect b="0" l="0" r="0" t="0"/>
          <a:stretch/>
        </p:blipFill>
        <p:spPr>
          <a:xfrm>
            <a:off x="254000" y="6477000"/>
            <a:ext cx="3556000" cy="165100"/>
          </a:xfrm>
          <a:prstGeom prst="rect">
            <a:avLst/>
          </a:prstGeom>
          <a:noFill/>
          <a:ln>
            <a:noFill/>
          </a:ln>
        </p:spPr>
      </p:pic>
      <p:sp>
        <p:nvSpPr>
          <p:cNvPr id="660" name="Google Shape;660;p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61" name="Google Shape;661;p7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62" name="Google Shape;662;p73"/>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sp>
        <p:nvSpPr>
          <p:cNvPr id="663" name="Google Shape;663;p73"/>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664" name="Shape 664"/>
        <p:cNvGrpSpPr/>
        <p:nvPr/>
      </p:nvGrpSpPr>
      <p:grpSpPr>
        <a:xfrm>
          <a:off x="0" y="0"/>
          <a:ext cx="0" cy="0"/>
          <a:chOff x="0" y="0"/>
          <a:chExt cx="0" cy="0"/>
        </a:xfrm>
      </p:grpSpPr>
      <p:sp>
        <p:nvSpPr>
          <p:cNvPr id="665" name="Google Shape;665;p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66" name="Google Shape;666;p7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67" name="Google Shape;667;p7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68" name="Google Shape;668;p74"/>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9" name="Google Shape;669;p74"/>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670" name="Shape 670"/>
        <p:cNvGrpSpPr/>
        <p:nvPr/>
      </p:nvGrpSpPr>
      <p:grpSpPr>
        <a:xfrm>
          <a:off x="0" y="0"/>
          <a:ext cx="0" cy="0"/>
          <a:chOff x="0" y="0"/>
          <a:chExt cx="0" cy="0"/>
        </a:xfrm>
      </p:grpSpPr>
      <p:sp>
        <p:nvSpPr>
          <p:cNvPr id="671" name="Google Shape;671;p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72" name="Google Shape;672;p75"/>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3" name="Google Shape;673;p75"/>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4" name="Google Shape;674;p75"/>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5" name="Google Shape;675;p75"/>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676" name="Shape 676"/>
        <p:cNvGrpSpPr/>
        <p:nvPr/>
      </p:nvGrpSpPr>
      <p:grpSpPr>
        <a:xfrm>
          <a:off x="0" y="0"/>
          <a:ext cx="0" cy="0"/>
          <a:chOff x="0" y="0"/>
          <a:chExt cx="0" cy="0"/>
        </a:xfrm>
      </p:grpSpPr>
      <p:grpSp>
        <p:nvGrpSpPr>
          <p:cNvPr id="677" name="Google Shape;677;p76"/>
          <p:cNvGrpSpPr/>
          <p:nvPr/>
        </p:nvGrpSpPr>
        <p:grpSpPr>
          <a:xfrm>
            <a:off x="365759" y="1028377"/>
            <a:ext cx="11484864" cy="5509260"/>
            <a:chOff x="365759" y="1028377"/>
            <a:chExt cx="11484864" cy="5509260"/>
          </a:xfrm>
        </p:grpSpPr>
        <p:pic>
          <p:nvPicPr>
            <p:cNvPr id="678" name="Google Shape;678;p7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679" name="Google Shape;679;p76"/>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680" name="Google Shape;680;p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81" name="Google Shape;681;p7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2" name="Google Shape;682;p76"/>
          <p:cNvSpPr/>
          <p:nvPr>
            <p:ph idx="2" type="pic"/>
          </p:nvPr>
        </p:nvSpPr>
        <p:spPr>
          <a:xfrm>
            <a:off x="531884" y="2182807"/>
            <a:ext cx="2286000" cy="2286000"/>
          </a:xfrm>
          <a:prstGeom prst="rect">
            <a:avLst/>
          </a:prstGeom>
          <a:noFill/>
          <a:ln>
            <a:noFill/>
          </a:ln>
        </p:spPr>
      </p:sp>
      <p:sp>
        <p:nvSpPr>
          <p:cNvPr id="683" name="Google Shape;683;p76"/>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 name="Google Shape;684;p76"/>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685" name="Shape 685"/>
        <p:cNvGrpSpPr/>
        <p:nvPr/>
      </p:nvGrpSpPr>
      <p:grpSpPr>
        <a:xfrm>
          <a:off x="0" y="0"/>
          <a:ext cx="0" cy="0"/>
          <a:chOff x="0" y="0"/>
          <a:chExt cx="0" cy="0"/>
        </a:xfrm>
      </p:grpSpPr>
      <p:grpSp>
        <p:nvGrpSpPr>
          <p:cNvPr id="686" name="Google Shape;686;p77"/>
          <p:cNvGrpSpPr/>
          <p:nvPr/>
        </p:nvGrpSpPr>
        <p:grpSpPr>
          <a:xfrm>
            <a:off x="365759" y="1028377"/>
            <a:ext cx="11484864" cy="5509260"/>
            <a:chOff x="365759" y="1028377"/>
            <a:chExt cx="11484864" cy="5509260"/>
          </a:xfrm>
        </p:grpSpPr>
        <p:pic>
          <p:nvPicPr>
            <p:cNvPr id="687" name="Google Shape;687;p7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688" name="Google Shape;688;p77"/>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689" name="Google Shape;689;p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90" name="Google Shape;690;p7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1" name="Google Shape;691;p77"/>
          <p:cNvSpPr/>
          <p:nvPr>
            <p:ph idx="2" type="pic"/>
          </p:nvPr>
        </p:nvSpPr>
        <p:spPr>
          <a:xfrm>
            <a:off x="531884" y="2182807"/>
            <a:ext cx="2286000" cy="2286000"/>
          </a:xfrm>
          <a:prstGeom prst="rect">
            <a:avLst/>
          </a:prstGeom>
          <a:noFill/>
          <a:ln>
            <a:noFill/>
          </a:ln>
        </p:spPr>
      </p:sp>
      <p:sp>
        <p:nvSpPr>
          <p:cNvPr id="692" name="Google Shape;692;p77"/>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 name="Google Shape;693;p77"/>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 name="Google Shape;694;p77"/>
          <p:cNvSpPr/>
          <p:nvPr>
            <p:ph idx="4" type="pic"/>
          </p:nvPr>
        </p:nvSpPr>
        <p:spPr>
          <a:xfrm>
            <a:off x="3483864" y="2798064"/>
            <a:ext cx="2011680" cy="2011680"/>
          </a:xfrm>
          <a:prstGeom prst="rect">
            <a:avLst/>
          </a:prstGeom>
          <a:noFill/>
          <a:ln>
            <a:noFill/>
          </a:ln>
        </p:spPr>
      </p:sp>
      <p:sp>
        <p:nvSpPr>
          <p:cNvPr id="695" name="Google Shape;695;p77"/>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6" name="Google Shape;696;p77"/>
          <p:cNvSpPr/>
          <p:nvPr>
            <p:ph idx="6" type="pic"/>
          </p:nvPr>
        </p:nvSpPr>
        <p:spPr>
          <a:xfrm>
            <a:off x="6473952" y="2798064"/>
            <a:ext cx="2011680" cy="2011680"/>
          </a:xfrm>
          <a:prstGeom prst="rect">
            <a:avLst/>
          </a:prstGeom>
          <a:noFill/>
          <a:ln>
            <a:noFill/>
          </a:ln>
        </p:spPr>
      </p:sp>
      <p:sp>
        <p:nvSpPr>
          <p:cNvPr id="697" name="Google Shape;697;p77"/>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8" name="Google Shape;698;p77"/>
          <p:cNvSpPr/>
          <p:nvPr>
            <p:ph idx="8" type="pic"/>
          </p:nvPr>
        </p:nvSpPr>
        <p:spPr>
          <a:xfrm>
            <a:off x="9454896" y="2798064"/>
            <a:ext cx="2011680" cy="2011680"/>
          </a:xfrm>
          <a:prstGeom prst="rect">
            <a:avLst/>
          </a:prstGeom>
          <a:noFill/>
          <a:ln>
            <a:noFill/>
          </a:ln>
        </p:spPr>
      </p:sp>
      <p:sp>
        <p:nvSpPr>
          <p:cNvPr id="699" name="Google Shape;699;p77"/>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700" name="Shape 700"/>
        <p:cNvGrpSpPr/>
        <p:nvPr/>
      </p:nvGrpSpPr>
      <p:grpSpPr>
        <a:xfrm>
          <a:off x="0" y="0"/>
          <a:ext cx="0" cy="0"/>
          <a:chOff x="0" y="0"/>
          <a:chExt cx="0" cy="0"/>
        </a:xfrm>
      </p:grpSpPr>
      <p:sp>
        <p:nvSpPr>
          <p:cNvPr id="701" name="Google Shape;701;p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02" name="Google Shape;702;p7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3" name="Google Shape;703;p7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04" name="Google Shape;704;p78"/>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5" name="Google Shape;705;p78"/>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706" name="Shape 706"/>
        <p:cNvGrpSpPr/>
        <p:nvPr/>
      </p:nvGrpSpPr>
      <p:grpSpPr>
        <a:xfrm>
          <a:off x="0" y="0"/>
          <a:ext cx="0" cy="0"/>
          <a:chOff x="0" y="0"/>
          <a:chExt cx="0" cy="0"/>
        </a:xfrm>
      </p:grpSpPr>
      <p:sp>
        <p:nvSpPr>
          <p:cNvPr id="707" name="Google Shape;707;p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7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9" name="Google Shape;709;p7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10" name="Google Shape;710;p79"/>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1" name="Google Shape;711;p79"/>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712" name="Shape 712"/>
        <p:cNvGrpSpPr/>
        <p:nvPr/>
      </p:nvGrpSpPr>
      <p:grpSpPr>
        <a:xfrm>
          <a:off x="0" y="0"/>
          <a:ext cx="0" cy="0"/>
          <a:chOff x="0" y="0"/>
          <a:chExt cx="0" cy="0"/>
        </a:xfrm>
      </p:grpSpPr>
      <p:sp>
        <p:nvSpPr>
          <p:cNvPr id="713" name="Google Shape;713;p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14" name="Google Shape;714;p8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15" name="Google Shape;715;p8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16" name="Google Shape;716;p80"/>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7" name="Google Shape;717;p80"/>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718" name="Shape 718"/>
        <p:cNvGrpSpPr/>
        <p:nvPr/>
      </p:nvGrpSpPr>
      <p:grpSpPr>
        <a:xfrm>
          <a:off x="0" y="0"/>
          <a:ext cx="0" cy="0"/>
          <a:chOff x="0" y="0"/>
          <a:chExt cx="0" cy="0"/>
        </a:xfrm>
      </p:grpSpPr>
      <p:sp>
        <p:nvSpPr>
          <p:cNvPr id="719" name="Google Shape;719;p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20" name="Google Shape;720;p8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1" name="Google Shape;721;p81"/>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2" name="Google Shape;722;p81"/>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3" name="Google Shape;723;p81"/>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47" name="Shape 47"/>
        <p:cNvGrpSpPr/>
        <p:nvPr/>
      </p:nvGrpSpPr>
      <p:grpSpPr>
        <a:xfrm>
          <a:off x="0" y="0"/>
          <a:ext cx="0" cy="0"/>
          <a:chOff x="0" y="0"/>
          <a:chExt cx="0" cy="0"/>
        </a:xfrm>
      </p:grpSpPr>
      <p:grpSp>
        <p:nvGrpSpPr>
          <p:cNvPr id="48" name="Google Shape;48;p9"/>
          <p:cNvGrpSpPr/>
          <p:nvPr/>
        </p:nvGrpSpPr>
        <p:grpSpPr>
          <a:xfrm>
            <a:off x="365759" y="1028377"/>
            <a:ext cx="11484864" cy="5509260"/>
            <a:chOff x="365759" y="1028377"/>
            <a:chExt cx="11484864" cy="5509260"/>
          </a:xfrm>
        </p:grpSpPr>
        <p:pic>
          <p:nvPicPr>
            <p:cNvPr id="49" name="Google Shape;49;p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50" name="Google Shape;50;p9"/>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51" name="Google Shape;51;p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9"/>
          <p:cNvSpPr/>
          <p:nvPr>
            <p:ph idx="2" type="pic"/>
          </p:nvPr>
        </p:nvSpPr>
        <p:spPr>
          <a:xfrm>
            <a:off x="531884" y="2182807"/>
            <a:ext cx="2286000" cy="2286000"/>
          </a:xfrm>
          <a:prstGeom prst="rect">
            <a:avLst/>
          </a:prstGeom>
          <a:noFill/>
          <a:ln>
            <a:noFill/>
          </a:ln>
        </p:spPr>
      </p:sp>
      <p:sp>
        <p:nvSpPr>
          <p:cNvPr id="54" name="Google Shape;54;p9"/>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9"/>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724" name="Shape 724"/>
        <p:cNvGrpSpPr/>
        <p:nvPr/>
      </p:nvGrpSpPr>
      <p:grpSpPr>
        <a:xfrm>
          <a:off x="0" y="0"/>
          <a:ext cx="0" cy="0"/>
          <a:chOff x="0" y="0"/>
          <a:chExt cx="0" cy="0"/>
        </a:xfrm>
      </p:grpSpPr>
      <p:sp>
        <p:nvSpPr>
          <p:cNvPr id="725" name="Google Shape;725;p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26" name="Google Shape;726;p8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7" name="Google Shape;727;p82"/>
          <p:cNvSpPr txBox="1"/>
          <p:nvPr>
            <p:ph idx="1" type="body"/>
          </p:nvPr>
        </p:nvSpPr>
        <p:spPr>
          <a:xfrm>
            <a:off x="365761" y="1051560"/>
            <a:ext cx="5669279"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8" name="Google Shape;728;p82"/>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9" name="Google Shape;729;p82"/>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730" name="Shape 730"/>
        <p:cNvGrpSpPr/>
        <p:nvPr/>
      </p:nvGrpSpPr>
      <p:grpSpPr>
        <a:xfrm>
          <a:off x="0" y="0"/>
          <a:ext cx="0" cy="0"/>
          <a:chOff x="0" y="0"/>
          <a:chExt cx="0" cy="0"/>
        </a:xfrm>
      </p:grpSpPr>
      <p:pic>
        <p:nvPicPr>
          <p:cNvPr id="731" name="Google Shape;731;p8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32" name="Google Shape;732;p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33" name="Google Shape;733;p8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p83"/>
          <p:cNvSpPr/>
          <p:nvPr>
            <p:ph idx="2" type="pic"/>
          </p:nvPr>
        </p:nvSpPr>
        <p:spPr>
          <a:xfrm>
            <a:off x="2057400" y="1097280"/>
            <a:ext cx="2286000" cy="2286000"/>
          </a:xfrm>
          <a:prstGeom prst="rect">
            <a:avLst/>
          </a:prstGeom>
          <a:noFill/>
          <a:ln>
            <a:noFill/>
          </a:ln>
        </p:spPr>
      </p:sp>
      <p:sp>
        <p:nvSpPr>
          <p:cNvPr id="735" name="Google Shape;735;p83"/>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 name="Google Shape;736;p83"/>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7" name="Google Shape;737;p83"/>
          <p:cNvSpPr/>
          <p:nvPr>
            <p:ph idx="4" type="pic"/>
          </p:nvPr>
        </p:nvSpPr>
        <p:spPr>
          <a:xfrm>
            <a:off x="7891272" y="1097280"/>
            <a:ext cx="2286000" cy="2286000"/>
          </a:xfrm>
          <a:prstGeom prst="rect">
            <a:avLst/>
          </a:prstGeom>
          <a:noFill/>
          <a:ln>
            <a:noFill/>
          </a:ln>
        </p:spPr>
      </p:sp>
      <p:sp>
        <p:nvSpPr>
          <p:cNvPr id="738" name="Google Shape;738;p83"/>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9" name="Google Shape;739;p83"/>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740" name="Shape 740"/>
        <p:cNvGrpSpPr/>
        <p:nvPr/>
      </p:nvGrpSpPr>
      <p:grpSpPr>
        <a:xfrm>
          <a:off x="0" y="0"/>
          <a:ext cx="0" cy="0"/>
          <a:chOff x="0" y="0"/>
          <a:chExt cx="0" cy="0"/>
        </a:xfrm>
      </p:grpSpPr>
      <p:sp>
        <p:nvSpPr>
          <p:cNvPr id="741" name="Google Shape;741;p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42" name="Google Shape;742;p8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43" name="Google Shape;743;p8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44" name="Google Shape;744;p84"/>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84"/>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6" name="Google Shape;746;p84"/>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747" name="Shape 747"/>
        <p:cNvGrpSpPr/>
        <p:nvPr/>
      </p:nvGrpSpPr>
      <p:grpSpPr>
        <a:xfrm>
          <a:off x="0" y="0"/>
          <a:ext cx="0" cy="0"/>
          <a:chOff x="0" y="0"/>
          <a:chExt cx="0" cy="0"/>
        </a:xfrm>
      </p:grpSpPr>
      <p:sp>
        <p:nvSpPr>
          <p:cNvPr id="748" name="Google Shape;748;p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49" name="Google Shape;749;p8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0" name="Google Shape;750;p85"/>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85"/>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2" name="Google Shape;752;p85"/>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3" name="Google Shape;753;p85"/>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 name="Google Shape;754;p85"/>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5" name="Google Shape;755;p85"/>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756" name="Shape 756"/>
        <p:cNvGrpSpPr/>
        <p:nvPr/>
      </p:nvGrpSpPr>
      <p:grpSpPr>
        <a:xfrm>
          <a:off x="0" y="0"/>
          <a:ext cx="0" cy="0"/>
          <a:chOff x="0" y="0"/>
          <a:chExt cx="0" cy="0"/>
        </a:xfrm>
      </p:grpSpPr>
      <p:pic>
        <p:nvPicPr>
          <p:cNvPr id="757" name="Google Shape;757;p8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58" name="Google Shape;758;p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59" name="Google Shape;759;p8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0" name="Google Shape;760;p86"/>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 name="Google Shape;761;p86"/>
          <p:cNvSpPr txBox="1"/>
          <p:nvPr>
            <p:ph idx="2" type="body"/>
          </p:nvPr>
        </p:nvSpPr>
        <p:spPr>
          <a:xfrm>
            <a:off x="365760"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62" name="Google Shape;762;p86"/>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3" name="Google Shape;763;p86"/>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64" name="Google Shape;764;p86"/>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5" name="Google Shape;765;p86"/>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766" name="Shape 766"/>
        <p:cNvGrpSpPr/>
        <p:nvPr/>
      </p:nvGrpSpPr>
      <p:grpSpPr>
        <a:xfrm>
          <a:off x="0" y="0"/>
          <a:ext cx="0" cy="0"/>
          <a:chOff x="0" y="0"/>
          <a:chExt cx="0" cy="0"/>
        </a:xfrm>
      </p:grpSpPr>
      <p:sp>
        <p:nvSpPr>
          <p:cNvPr id="767" name="Google Shape;767;p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68" name="Google Shape;768;p8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69" name="Google Shape;769;p8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70" name="Google Shape;770;p87"/>
          <p:cNvSpPr/>
          <p:nvPr>
            <p:ph idx="2" type="pic"/>
          </p:nvPr>
        </p:nvSpPr>
        <p:spPr>
          <a:xfrm>
            <a:off x="1097280" y="2286000"/>
            <a:ext cx="2286000" cy="2286000"/>
          </a:xfrm>
          <a:prstGeom prst="rect">
            <a:avLst/>
          </a:prstGeom>
          <a:noFill/>
          <a:ln>
            <a:noFill/>
          </a:ln>
        </p:spPr>
      </p:sp>
      <p:sp>
        <p:nvSpPr>
          <p:cNvPr id="771" name="Google Shape;771;p87"/>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2" name="Google Shape;772;p87"/>
          <p:cNvSpPr/>
          <p:nvPr>
            <p:ph idx="3" type="pic"/>
          </p:nvPr>
        </p:nvSpPr>
        <p:spPr>
          <a:xfrm>
            <a:off x="4956048" y="2286000"/>
            <a:ext cx="2286000" cy="2286000"/>
          </a:xfrm>
          <a:prstGeom prst="rect">
            <a:avLst/>
          </a:prstGeom>
          <a:noFill/>
          <a:ln>
            <a:noFill/>
          </a:ln>
        </p:spPr>
      </p:sp>
      <p:sp>
        <p:nvSpPr>
          <p:cNvPr id="773" name="Google Shape;773;p87"/>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4" name="Google Shape;774;p87"/>
          <p:cNvSpPr/>
          <p:nvPr>
            <p:ph idx="5" type="pic"/>
          </p:nvPr>
        </p:nvSpPr>
        <p:spPr>
          <a:xfrm>
            <a:off x="8814816" y="2286000"/>
            <a:ext cx="2286000" cy="2286000"/>
          </a:xfrm>
          <a:prstGeom prst="rect">
            <a:avLst/>
          </a:prstGeom>
          <a:noFill/>
          <a:ln>
            <a:noFill/>
          </a:ln>
        </p:spPr>
      </p:sp>
      <p:sp>
        <p:nvSpPr>
          <p:cNvPr id="775" name="Google Shape;775;p87"/>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776" name="Shape 776"/>
        <p:cNvGrpSpPr/>
        <p:nvPr/>
      </p:nvGrpSpPr>
      <p:grpSpPr>
        <a:xfrm>
          <a:off x="0" y="0"/>
          <a:ext cx="0" cy="0"/>
          <a:chOff x="0" y="0"/>
          <a:chExt cx="0" cy="0"/>
        </a:xfrm>
      </p:grpSpPr>
      <p:sp>
        <p:nvSpPr>
          <p:cNvPr id="777" name="Google Shape;777;p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78" name="Google Shape;778;p8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79" name="Google Shape;779;p8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80" name="Google Shape;780;p88"/>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1" name="Google Shape;781;p88"/>
          <p:cNvSpPr/>
          <p:nvPr>
            <p:ph idx="2" type="pic"/>
          </p:nvPr>
        </p:nvSpPr>
        <p:spPr>
          <a:xfrm>
            <a:off x="1097280" y="2286000"/>
            <a:ext cx="2286000" cy="2286000"/>
          </a:xfrm>
          <a:prstGeom prst="rect">
            <a:avLst/>
          </a:prstGeom>
          <a:noFill/>
          <a:ln>
            <a:noFill/>
          </a:ln>
        </p:spPr>
      </p:sp>
      <p:sp>
        <p:nvSpPr>
          <p:cNvPr id="782" name="Google Shape;782;p88"/>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3" name="Google Shape;783;p88"/>
          <p:cNvSpPr/>
          <p:nvPr>
            <p:ph idx="4" type="pic"/>
          </p:nvPr>
        </p:nvSpPr>
        <p:spPr>
          <a:xfrm>
            <a:off x="4956048" y="2286000"/>
            <a:ext cx="2286000" cy="2286000"/>
          </a:xfrm>
          <a:prstGeom prst="rect">
            <a:avLst/>
          </a:prstGeom>
          <a:noFill/>
          <a:ln>
            <a:noFill/>
          </a:ln>
        </p:spPr>
      </p:sp>
      <p:sp>
        <p:nvSpPr>
          <p:cNvPr id="784" name="Google Shape;784;p88"/>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5" name="Google Shape;785;p88"/>
          <p:cNvSpPr/>
          <p:nvPr>
            <p:ph idx="6" type="pic"/>
          </p:nvPr>
        </p:nvSpPr>
        <p:spPr>
          <a:xfrm>
            <a:off x="8814816" y="2286000"/>
            <a:ext cx="2286000" cy="2286000"/>
          </a:xfrm>
          <a:prstGeom prst="rect">
            <a:avLst/>
          </a:prstGeom>
          <a:noFill/>
          <a:ln>
            <a:noFill/>
          </a:ln>
        </p:spPr>
      </p:sp>
      <p:sp>
        <p:nvSpPr>
          <p:cNvPr id="786" name="Google Shape;786;p88"/>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787" name="Shape 787"/>
        <p:cNvGrpSpPr/>
        <p:nvPr/>
      </p:nvGrpSpPr>
      <p:grpSpPr>
        <a:xfrm>
          <a:off x="0" y="0"/>
          <a:ext cx="0" cy="0"/>
          <a:chOff x="0" y="0"/>
          <a:chExt cx="0" cy="0"/>
        </a:xfrm>
      </p:grpSpPr>
      <p:sp>
        <p:nvSpPr>
          <p:cNvPr id="788" name="Google Shape;788;p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89" name="Google Shape;789;p8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90" name="Google Shape;790;p8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91" name="Google Shape;791;p89"/>
          <p:cNvSpPr/>
          <p:nvPr>
            <p:ph idx="2" type="pic"/>
          </p:nvPr>
        </p:nvSpPr>
        <p:spPr>
          <a:xfrm>
            <a:off x="1097280" y="1097280"/>
            <a:ext cx="2286000" cy="2286000"/>
          </a:xfrm>
          <a:prstGeom prst="rect">
            <a:avLst/>
          </a:prstGeom>
          <a:noFill/>
          <a:ln>
            <a:noFill/>
          </a:ln>
        </p:spPr>
      </p:sp>
      <p:sp>
        <p:nvSpPr>
          <p:cNvPr id="792" name="Google Shape;792;p89"/>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 name="Google Shape;793;p89"/>
          <p:cNvSpPr/>
          <p:nvPr>
            <p:ph idx="3" type="pic"/>
          </p:nvPr>
        </p:nvSpPr>
        <p:spPr>
          <a:xfrm>
            <a:off x="4956048" y="1097280"/>
            <a:ext cx="2286000" cy="2286000"/>
          </a:xfrm>
          <a:prstGeom prst="rect">
            <a:avLst/>
          </a:prstGeom>
          <a:noFill/>
          <a:ln>
            <a:noFill/>
          </a:ln>
        </p:spPr>
      </p:sp>
      <p:sp>
        <p:nvSpPr>
          <p:cNvPr id="794" name="Google Shape;794;p89"/>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 name="Google Shape;795;p89"/>
          <p:cNvSpPr/>
          <p:nvPr>
            <p:ph idx="5" type="pic"/>
          </p:nvPr>
        </p:nvSpPr>
        <p:spPr>
          <a:xfrm>
            <a:off x="8814816" y="1097280"/>
            <a:ext cx="2286000" cy="2286000"/>
          </a:xfrm>
          <a:prstGeom prst="rect">
            <a:avLst/>
          </a:prstGeom>
          <a:noFill/>
          <a:ln>
            <a:noFill/>
          </a:ln>
        </p:spPr>
      </p:sp>
      <p:sp>
        <p:nvSpPr>
          <p:cNvPr id="796" name="Google Shape;796;p89"/>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797" name="Shape 797"/>
        <p:cNvGrpSpPr/>
        <p:nvPr/>
      </p:nvGrpSpPr>
      <p:grpSpPr>
        <a:xfrm>
          <a:off x="0" y="0"/>
          <a:ext cx="0" cy="0"/>
          <a:chOff x="0" y="0"/>
          <a:chExt cx="0" cy="0"/>
        </a:xfrm>
      </p:grpSpPr>
      <p:pic>
        <p:nvPicPr>
          <p:cNvPr id="798" name="Google Shape;798;p9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99" name="Google Shape;799;p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00" name="Google Shape;800;p90"/>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90"/>
          <p:cNvSpPr/>
          <p:nvPr>
            <p:ph idx="2" type="pic"/>
          </p:nvPr>
        </p:nvSpPr>
        <p:spPr>
          <a:xfrm>
            <a:off x="1097280" y="1097280"/>
            <a:ext cx="2286000" cy="2286000"/>
          </a:xfrm>
          <a:prstGeom prst="rect">
            <a:avLst/>
          </a:prstGeom>
          <a:noFill/>
          <a:ln>
            <a:noFill/>
          </a:ln>
        </p:spPr>
      </p:sp>
      <p:sp>
        <p:nvSpPr>
          <p:cNvPr id="802" name="Google Shape;802;p90"/>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3" name="Google Shape;803;p90"/>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4" name="Google Shape;804;p90"/>
          <p:cNvSpPr/>
          <p:nvPr>
            <p:ph idx="4" type="pic"/>
          </p:nvPr>
        </p:nvSpPr>
        <p:spPr>
          <a:xfrm>
            <a:off x="4956048" y="1097280"/>
            <a:ext cx="2286000" cy="2286000"/>
          </a:xfrm>
          <a:prstGeom prst="rect">
            <a:avLst/>
          </a:prstGeom>
          <a:noFill/>
          <a:ln>
            <a:noFill/>
          </a:ln>
        </p:spPr>
      </p:sp>
      <p:sp>
        <p:nvSpPr>
          <p:cNvPr id="805" name="Google Shape;805;p90"/>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6" name="Google Shape;806;p90"/>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7" name="Google Shape;807;p90"/>
          <p:cNvSpPr/>
          <p:nvPr>
            <p:ph idx="7" type="pic"/>
          </p:nvPr>
        </p:nvSpPr>
        <p:spPr>
          <a:xfrm>
            <a:off x="8814816" y="1097280"/>
            <a:ext cx="2286000" cy="2286000"/>
          </a:xfrm>
          <a:prstGeom prst="rect">
            <a:avLst/>
          </a:prstGeom>
          <a:noFill/>
          <a:ln>
            <a:noFill/>
          </a:ln>
        </p:spPr>
      </p:sp>
      <p:sp>
        <p:nvSpPr>
          <p:cNvPr id="808" name="Google Shape;808;p90"/>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9" name="Google Shape;809;p90"/>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810" name="Shape 810"/>
        <p:cNvGrpSpPr/>
        <p:nvPr/>
      </p:nvGrpSpPr>
      <p:grpSpPr>
        <a:xfrm>
          <a:off x="0" y="0"/>
          <a:ext cx="0" cy="0"/>
          <a:chOff x="0" y="0"/>
          <a:chExt cx="0" cy="0"/>
        </a:xfrm>
      </p:grpSpPr>
      <p:sp>
        <p:nvSpPr>
          <p:cNvPr id="811" name="Google Shape;811;p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12" name="Google Shape;812;p9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13" name="Google Shape;813;p9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14" name="Google Shape;814;p91"/>
          <p:cNvSpPr/>
          <p:nvPr>
            <p:ph idx="2" type="pic"/>
          </p:nvPr>
        </p:nvSpPr>
        <p:spPr>
          <a:xfrm>
            <a:off x="365760" y="1238846"/>
            <a:ext cx="1554480" cy="1554480"/>
          </a:xfrm>
          <a:prstGeom prst="rect">
            <a:avLst/>
          </a:prstGeom>
          <a:noFill/>
          <a:ln>
            <a:noFill/>
          </a:ln>
        </p:spPr>
      </p:sp>
      <p:sp>
        <p:nvSpPr>
          <p:cNvPr id="815" name="Google Shape;815;p91"/>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6" name="Google Shape;816;p91"/>
          <p:cNvSpPr/>
          <p:nvPr>
            <p:ph idx="3" type="pic"/>
          </p:nvPr>
        </p:nvSpPr>
        <p:spPr>
          <a:xfrm>
            <a:off x="365760" y="3008944"/>
            <a:ext cx="1554480" cy="1554480"/>
          </a:xfrm>
          <a:prstGeom prst="rect">
            <a:avLst/>
          </a:prstGeom>
          <a:noFill/>
          <a:ln>
            <a:noFill/>
          </a:ln>
        </p:spPr>
      </p:sp>
      <p:sp>
        <p:nvSpPr>
          <p:cNvPr id="817" name="Google Shape;817;p91"/>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 name="Google Shape;818;p91"/>
          <p:cNvSpPr/>
          <p:nvPr>
            <p:ph idx="5" type="pic"/>
          </p:nvPr>
        </p:nvSpPr>
        <p:spPr>
          <a:xfrm>
            <a:off x="365760" y="4776114"/>
            <a:ext cx="1554480" cy="1554480"/>
          </a:xfrm>
          <a:prstGeom prst="rect">
            <a:avLst/>
          </a:prstGeom>
          <a:noFill/>
          <a:ln>
            <a:noFill/>
          </a:ln>
        </p:spPr>
      </p:sp>
      <p:sp>
        <p:nvSpPr>
          <p:cNvPr id="819" name="Google Shape;819;p91"/>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56" name="Shape 56"/>
        <p:cNvGrpSpPr/>
        <p:nvPr/>
      </p:nvGrpSpPr>
      <p:grpSpPr>
        <a:xfrm>
          <a:off x="0" y="0"/>
          <a:ext cx="0" cy="0"/>
          <a:chOff x="0" y="0"/>
          <a:chExt cx="0" cy="0"/>
        </a:xfrm>
      </p:grpSpPr>
      <p:sp>
        <p:nvSpPr>
          <p:cNvPr id="57" name="Google Shape;57;p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58" name="Google Shape;58;p1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9" name="Google Shape;59;p1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820" name="Shape 820"/>
        <p:cNvGrpSpPr/>
        <p:nvPr/>
      </p:nvGrpSpPr>
      <p:grpSpPr>
        <a:xfrm>
          <a:off x="0" y="0"/>
          <a:ext cx="0" cy="0"/>
          <a:chOff x="0" y="0"/>
          <a:chExt cx="0" cy="0"/>
        </a:xfrm>
      </p:grpSpPr>
      <p:sp>
        <p:nvSpPr>
          <p:cNvPr id="821" name="Google Shape;821;p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22" name="Google Shape;822;p9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3" name="Google Shape;823;p9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24" name="Google Shape;824;p92"/>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5" name="Google Shape;825;p92"/>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6" name="Google Shape;826;p92"/>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7" name="Google Shape;827;p92"/>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8" name="Google Shape;828;p92"/>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9" name="Google Shape;829;p92"/>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0" name="Google Shape;830;p92"/>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1" name="Google Shape;831;p92"/>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2" name="Google Shape;832;p92"/>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3" name="Google Shape;833;p92"/>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4" name="Google Shape;834;p92"/>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 name="Google Shape;835;p92"/>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836" name="Shape 836"/>
        <p:cNvGrpSpPr/>
        <p:nvPr/>
      </p:nvGrpSpPr>
      <p:grpSpPr>
        <a:xfrm>
          <a:off x="0" y="0"/>
          <a:ext cx="0" cy="0"/>
          <a:chOff x="0" y="0"/>
          <a:chExt cx="0" cy="0"/>
        </a:xfrm>
      </p:grpSpPr>
      <p:sp>
        <p:nvSpPr>
          <p:cNvPr id="837" name="Google Shape;837;p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38" name="Google Shape;838;p9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39" name="Google Shape;839;p9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40" name="Google Shape;840;p93"/>
          <p:cNvSpPr/>
          <p:nvPr>
            <p:ph idx="2" type="pic"/>
          </p:nvPr>
        </p:nvSpPr>
        <p:spPr>
          <a:xfrm>
            <a:off x="365760" y="1238846"/>
            <a:ext cx="1554480" cy="1554480"/>
          </a:xfrm>
          <a:prstGeom prst="rect">
            <a:avLst/>
          </a:prstGeom>
          <a:noFill/>
          <a:ln>
            <a:noFill/>
          </a:ln>
        </p:spPr>
      </p:sp>
      <p:sp>
        <p:nvSpPr>
          <p:cNvPr id="841" name="Google Shape;841;p93"/>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2" name="Google Shape;842;p93"/>
          <p:cNvSpPr/>
          <p:nvPr>
            <p:ph idx="3" type="pic"/>
          </p:nvPr>
        </p:nvSpPr>
        <p:spPr>
          <a:xfrm>
            <a:off x="365760" y="3008944"/>
            <a:ext cx="1554480" cy="1554480"/>
          </a:xfrm>
          <a:prstGeom prst="rect">
            <a:avLst/>
          </a:prstGeom>
          <a:noFill/>
          <a:ln>
            <a:noFill/>
          </a:ln>
        </p:spPr>
      </p:sp>
      <p:sp>
        <p:nvSpPr>
          <p:cNvPr id="843" name="Google Shape;843;p93"/>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4" name="Google Shape;844;p93"/>
          <p:cNvSpPr/>
          <p:nvPr>
            <p:ph idx="5" type="pic"/>
          </p:nvPr>
        </p:nvSpPr>
        <p:spPr>
          <a:xfrm>
            <a:off x="365760" y="4776114"/>
            <a:ext cx="1554480" cy="1554480"/>
          </a:xfrm>
          <a:prstGeom prst="rect">
            <a:avLst/>
          </a:prstGeom>
          <a:noFill/>
          <a:ln>
            <a:noFill/>
          </a:ln>
        </p:spPr>
      </p:sp>
      <p:sp>
        <p:nvSpPr>
          <p:cNvPr id="845" name="Google Shape;845;p93"/>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 name="Google Shape;846;p93"/>
          <p:cNvSpPr/>
          <p:nvPr>
            <p:ph idx="7" type="pic"/>
          </p:nvPr>
        </p:nvSpPr>
        <p:spPr>
          <a:xfrm>
            <a:off x="6205152" y="1238846"/>
            <a:ext cx="1554480" cy="1554480"/>
          </a:xfrm>
          <a:prstGeom prst="rect">
            <a:avLst/>
          </a:prstGeom>
          <a:noFill/>
          <a:ln>
            <a:noFill/>
          </a:ln>
        </p:spPr>
      </p:sp>
      <p:sp>
        <p:nvSpPr>
          <p:cNvPr id="847" name="Google Shape;847;p93"/>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 name="Google Shape;848;p93"/>
          <p:cNvSpPr/>
          <p:nvPr>
            <p:ph idx="9" type="pic"/>
          </p:nvPr>
        </p:nvSpPr>
        <p:spPr>
          <a:xfrm>
            <a:off x="6205152" y="3008944"/>
            <a:ext cx="1554480" cy="1554480"/>
          </a:xfrm>
          <a:prstGeom prst="rect">
            <a:avLst/>
          </a:prstGeom>
          <a:noFill/>
          <a:ln>
            <a:noFill/>
          </a:ln>
        </p:spPr>
      </p:sp>
      <p:sp>
        <p:nvSpPr>
          <p:cNvPr id="849" name="Google Shape;849;p93"/>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 name="Google Shape;850;p93"/>
          <p:cNvSpPr/>
          <p:nvPr>
            <p:ph idx="14" type="pic"/>
          </p:nvPr>
        </p:nvSpPr>
        <p:spPr>
          <a:xfrm>
            <a:off x="6205152" y="4776114"/>
            <a:ext cx="1554480" cy="1554480"/>
          </a:xfrm>
          <a:prstGeom prst="rect">
            <a:avLst/>
          </a:prstGeom>
          <a:noFill/>
          <a:ln>
            <a:noFill/>
          </a:ln>
        </p:spPr>
      </p:sp>
      <p:sp>
        <p:nvSpPr>
          <p:cNvPr id="851" name="Google Shape;851;p93"/>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852" name="Shape 852"/>
        <p:cNvGrpSpPr/>
        <p:nvPr/>
      </p:nvGrpSpPr>
      <p:grpSpPr>
        <a:xfrm>
          <a:off x="0" y="0"/>
          <a:ext cx="0" cy="0"/>
          <a:chOff x="0" y="0"/>
          <a:chExt cx="0" cy="0"/>
        </a:xfrm>
      </p:grpSpPr>
      <p:sp>
        <p:nvSpPr>
          <p:cNvPr id="853" name="Google Shape;853;p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54" name="Google Shape;854;p9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55" name="Google Shape;855;p9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56" name="Google Shape;856;p94"/>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7" name="Google Shape;857;p94"/>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8" name="Google Shape;858;p94"/>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9" name="Google Shape;859;p94"/>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860" name="Shape 860"/>
        <p:cNvGrpSpPr/>
        <p:nvPr/>
      </p:nvGrpSpPr>
      <p:grpSpPr>
        <a:xfrm>
          <a:off x="0" y="0"/>
          <a:ext cx="0" cy="0"/>
          <a:chOff x="0" y="0"/>
          <a:chExt cx="0" cy="0"/>
        </a:xfrm>
      </p:grpSpPr>
      <p:sp>
        <p:nvSpPr>
          <p:cNvPr id="861" name="Google Shape;861;p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62" name="Google Shape;862;p9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3" name="Google Shape;863;p95"/>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4" name="Google Shape;864;p95"/>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5" name="Google Shape;865;p95"/>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6" name="Google Shape;866;p95"/>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7" name="Google Shape;867;p95"/>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8" name="Google Shape;868;p95"/>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95"/>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0" name="Google Shape;870;p95"/>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871" name="Shape 871"/>
        <p:cNvGrpSpPr/>
        <p:nvPr/>
      </p:nvGrpSpPr>
      <p:grpSpPr>
        <a:xfrm>
          <a:off x="0" y="0"/>
          <a:ext cx="0" cy="0"/>
          <a:chOff x="0" y="0"/>
          <a:chExt cx="0" cy="0"/>
        </a:xfrm>
      </p:grpSpPr>
      <p:sp>
        <p:nvSpPr>
          <p:cNvPr id="872" name="Google Shape;872;p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73" name="Google Shape;873;p9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74" name="Google Shape;874;p96"/>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875" name="Google Shape;875;p96"/>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6" name="Google Shape;876;p96"/>
          <p:cNvSpPr/>
          <p:nvPr>
            <p:ph idx="2" type="pic"/>
          </p:nvPr>
        </p:nvSpPr>
        <p:spPr>
          <a:xfrm>
            <a:off x="638603" y="2269331"/>
            <a:ext cx="2286000" cy="2286000"/>
          </a:xfrm>
          <a:prstGeom prst="rect">
            <a:avLst/>
          </a:prstGeom>
          <a:noFill/>
          <a:ln>
            <a:noFill/>
          </a:ln>
        </p:spPr>
      </p:sp>
      <p:sp>
        <p:nvSpPr>
          <p:cNvPr id="877" name="Google Shape;877;p96"/>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8" name="Google Shape;878;p96"/>
          <p:cNvSpPr/>
          <p:nvPr>
            <p:ph idx="4" type="pic"/>
          </p:nvPr>
        </p:nvSpPr>
        <p:spPr>
          <a:xfrm>
            <a:off x="3537251" y="2269331"/>
            <a:ext cx="2286000" cy="2286000"/>
          </a:xfrm>
          <a:prstGeom prst="rect">
            <a:avLst/>
          </a:prstGeom>
          <a:noFill/>
          <a:ln>
            <a:noFill/>
          </a:ln>
        </p:spPr>
      </p:sp>
      <p:sp>
        <p:nvSpPr>
          <p:cNvPr id="879" name="Google Shape;879;p96"/>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0" name="Google Shape;880;p96"/>
          <p:cNvSpPr/>
          <p:nvPr>
            <p:ph idx="6" type="pic"/>
          </p:nvPr>
        </p:nvSpPr>
        <p:spPr>
          <a:xfrm>
            <a:off x="6435899" y="2269331"/>
            <a:ext cx="2286000" cy="2286000"/>
          </a:xfrm>
          <a:prstGeom prst="rect">
            <a:avLst/>
          </a:prstGeom>
          <a:noFill/>
          <a:ln>
            <a:noFill/>
          </a:ln>
        </p:spPr>
      </p:sp>
      <p:sp>
        <p:nvSpPr>
          <p:cNvPr id="881" name="Google Shape;881;p96"/>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2" name="Google Shape;882;p96"/>
          <p:cNvSpPr/>
          <p:nvPr>
            <p:ph idx="8" type="pic"/>
          </p:nvPr>
        </p:nvSpPr>
        <p:spPr>
          <a:xfrm>
            <a:off x="9334547" y="2269331"/>
            <a:ext cx="2286000" cy="2286000"/>
          </a:xfrm>
          <a:prstGeom prst="rect">
            <a:avLst/>
          </a:prstGeom>
          <a:noFill/>
          <a:ln>
            <a:noFill/>
          </a:ln>
        </p:spPr>
      </p:sp>
      <p:sp>
        <p:nvSpPr>
          <p:cNvPr id="883" name="Google Shape;883;p96"/>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884" name="Shape 884"/>
        <p:cNvGrpSpPr/>
        <p:nvPr/>
      </p:nvGrpSpPr>
      <p:grpSpPr>
        <a:xfrm>
          <a:off x="0" y="0"/>
          <a:ext cx="0" cy="0"/>
          <a:chOff x="0" y="0"/>
          <a:chExt cx="0" cy="0"/>
        </a:xfrm>
      </p:grpSpPr>
      <p:pic>
        <p:nvPicPr>
          <p:cNvPr id="885" name="Google Shape;885;p9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86" name="Google Shape;886;p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87" name="Google Shape;887;p9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8" name="Google Shape;888;p97"/>
          <p:cNvSpPr/>
          <p:nvPr>
            <p:ph idx="2" type="pic"/>
          </p:nvPr>
        </p:nvSpPr>
        <p:spPr>
          <a:xfrm>
            <a:off x="617220" y="1097280"/>
            <a:ext cx="2286000" cy="2286000"/>
          </a:xfrm>
          <a:prstGeom prst="rect">
            <a:avLst/>
          </a:prstGeom>
          <a:noFill/>
          <a:ln>
            <a:noFill/>
          </a:ln>
        </p:spPr>
      </p:sp>
      <p:sp>
        <p:nvSpPr>
          <p:cNvPr id="889" name="Google Shape;889;p97"/>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90" name="Google Shape;890;p97"/>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97"/>
          <p:cNvSpPr/>
          <p:nvPr>
            <p:ph idx="4" type="pic"/>
          </p:nvPr>
        </p:nvSpPr>
        <p:spPr>
          <a:xfrm>
            <a:off x="3512820" y="1097280"/>
            <a:ext cx="2286000" cy="2286000"/>
          </a:xfrm>
          <a:prstGeom prst="rect">
            <a:avLst/>
          </a:prstGeom>
          <a:noFill/>
          <a:ln>
            <a:noFill/>
          </a:ln>
        </p:spPr>
      </p:sp>
      <p:sp>
        <p:nvSpPr>
          <p:cNvPr id="892" name="Google Shape;892;p97"/>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93" name="Google Shape;893;p97"/>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4" name="Google Shape;894;p97"/>
          <p:cNvSpPr/>
          <p:nvPr>
            <p:ph idx="7" type="pic"/>
          </p:nvPr>
        </p:nvSpPr>
        <p:spPr>
          <a:xfrm>
            <a:off x="6414516" y="1097280"/>
            <a:ext cx="2286000" cy="2286000"/>
          </a:xfrm>
          <a:prstGeom prst="rect">
            <a:avLst/>
          </a:prstGeom>
          <a:noFill/>
          <a:ln>
            <a:noFill/>
          </a:ln>
        </p:spPr>
      </p:sp>
      <p:sp>
        <p:nvSpPr>
          <p:cNvPr id="895" name="Google Shape;895;p97"/>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96" name="Google Shape;896;p97"/>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7" name="Google Shape;897;p97"/>
          <p:cNvSpPr/>
          <p:nvPr>
            <p:ph idx="13" type="pic"/>
          </p:nvPr>
        </p:nvSpPr>
        <p:spPr>
          <a:xfrm>
            <a:off x="9294876" y="1097280"/>
            <a:ext cx="2286000" cy="2286000"/>
          </a:xfrm>
          <a:prstGeom prst="rect">
            <a:avLst/>
          </a:prstGeom>
          <a:noFill/>
          <a:ln>
            <a:noFill/>
          </a:ln>
        </p:spPr>
      </p:sp>
      <p:sp>
        <p:nvSpPr>
          <p:cNvPr id="898" name="Google Shape;898;p97"/>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899" name="Google Shape;899;p97"/>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900" name="Shape 900"/>
        <p:cNvGrpSpPr/>
        <p:nvPr/>
      </p:nvGrpSpPr>
      <p:grpSpPr>
        <a:xfrm>
          <a:off x="0" y="0"/>
          <a:ext cx="0" cy="0"/>
          <a:chOff x="0" y="0"/>
          <a:chExt cx="0" cy="0"/>
        </a:xfrm>
      </p:grpSpPr>
      <p:pic>
        <p:nvPicPr>
          <p:cNvPr id="901" name="Google Shape;901;p9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02" name="Google Shape;902;p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03" name="Google Shape;903;p9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4" name="Google Shape;904;p98"/>
          <p:cNvSpPr/>
          <p:nvPr>
            <p:ph idx="2" type="pic"/>
          </p:nvPr>
        </p:nvSpPr>
        <p:spPr>
          <a:xfrm>
            <a:off x="845820" y="1051560"/>
            <a:ext cx="1828800" cy="1828800"/>
          </a:xfrm>
          <a:prstGeom prst="rect">
            <a:avLst/>
          </a:prstGeom>
          <a:noFill/>
          <a:ln>
            <a:noFill/>
          </a:ln>
        </p:spPr>
      </p:sp>
      <p:sp>
        <p:nvSpPr>
          <p:cNvPr id="905" name="Google Shape;905;p98"/>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6" name="Google Shape;906;p98"/>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7" name="Google Shape;907;p98"/>
          <p:cNvSpPr/>
          <p:nvPr>
            <p:ph idx="4" type="pic"/>
          </p:nvPr>
        </p:nvSpPr>
        <p:spPr>
          <a:xfrm>
            <a:off x="3738372" y="1051560"/>
            <a:ext cx="1828800" cy="1828800"/>
          </a:xfrm>
          <a:prstGeom prst="rect">
            <a:avLst/>
          </a:prstGeom>
          <a:noFill/>
          <a:ln>
            <a:noFill/>
          </a:ln>
        </p:spPr>
      </p:sp>
      <p:sp>
        <p:nvSpPr>
          <p:cNvPr id="908" name="Google Shape;908;p98"/>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9" name="Google Shape;909;p98"/>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0" name="Google Shape;910;p98"/>
          <p:cNvSpPr/>
          <p:nvPr>
            <p:ph idx="7" type="pic"/>
          </p:nvPr>
        </p:nvSpPr>
        <p:spPr>
          <a:xfrm>
            <a:off x="6630924" y="1051560"/>
            <a:ext cx="1828800" cy="1828800"/>
          </a:xfrm>
          <a:prstGeom prst="rect">
            <a:avLst/>
          </a:prstGeom>
          <a:noFill/>
          <a:ln>
            <a:noFill/>
          </a:ln>
        </p:spPr>
      </p:sp>
      <p:sp>
        <p:nvSpPr>
          <p:cNvPr id="911" name="Google Shape;911;p98"/>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2" name="Google Shape;912;p98"/>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3" name="Google Shape;913;p98"/>
          <p:cNvSpPr/>
          <p:nvPr>
            <p:ph idx="13" type="pic"/>
          </p:nvPr>
        </p:nvSpPr>
        <p:spPr>
          <a:xfrm>
            <a:off x="9523476" y="1051560"/>
            <a:ext cx="1828800" cy="1828800"/>
          </a:xfrm>
          <a:prstGeom prst="rect">
            <a:avLst/>
          </a:prstGeom>
          <a:noFill/>
          <a:ln>
            <a:noFill/>
          </a:ln>
        </p:spPr>
      </p:sp>
      <p:sp>
        <p:nvSpPr>
          <p:cNvPr id="914" name="Google Shape;914;p98"/>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5" name="Google Shape;915;p98"/>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916" name="Shape 916"/>
        <p:cNvGrpSpPr/>
        <p:nvPr/>
      </p:nvGrpSpPr>
      <p:grpSpPr>
        <a:xfrm>
          <a:off x="0" y="0"/>
          <a:ext cx="0" cy="0"/>
          <a:chOff x="0" y="0"/>
          <a:chExt cx="0" cy="0"/>
        </a:xfrm>
      </p:grpSpPr>
      <p:pic>
        <p:nvPicPr>
          <p:cNvPr id="917" name="Google Shape;917;p9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18" name="Google Shape;918;p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19" name="Google Shape;919;p9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0" name="Google Shape;920;p99"/>
          <p:cNvSpPr/>
          <p:nvPr>
            <p:ph idx="2" type="pic"/>
          </p:nvPr>
        </p:nvSpPr>
        <p:spPr>
          <a:xfrm>
            <a:off x="365760" y="1835333"/>
            <a:ext cx="2788920" cy="2834640"/>
          </a:xfrm>
          <a:prstGeom prst="rect">
            <a:avLst/>
          </a:prstGeom>
          <a:noFill/>
          <a:ln>
            <a:noFill/>
          </a:ln>
        </p:spPr>
      </p:sp>
      <p:sp>
        <p:nvSpPr>
          <p:cNvPr id="921" name="Google Shape;921;p99"/>
          <p:cNvSpPr txBox="1"/>
          <p:nvPr>
            <p:ph idx="1" type="body"/>
          </p:nvPr>
        </p:nvSpPr>
        <p:spPr>
          <a:xfrm>
            <a:off x="365760"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2" name="Google Shape;922;p99"/>
          <p:cNvSpPr/>
          <p:nvPr>
            <p:ph idx="3" type="pic"/>
          </p:nvPr>
        </p:nvSpPr>
        <p:spPr>
          <a:xfrm>
            <a:off x="3258312" y="1835333"/>
            <a:ext cx="2788920" cy="2834640"/>
          </a:xfrm>
          <a:prstGeom prst="rect">
            <a:avLst/>
          </a:prstGeom>
          <a:noFill/>
          <a:ln>
            <a:noFill/>
          </a:ln>
        </p:spPr>
      </p:sp>
      <p:sp>
        <p:nvSpPr>
          <p:cNvPr id="923" name="Google Shape;923;p99"/>
          <p:cNvSpPr txBox="1"/>
          <p:nvPr>
            <p:ph idx="4" type="body"/>
          </p:nvPr>
        </p:nvSpPr>
        <p:spPr>
          <a:xfrm>
            <a:off x="3258312"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4" name="Google Shape;924;p99"/>
          <p:cNvSpPr/>
          <p:nvPr>
            <p:ph idx="5" type="pic"/>
          </p:nvPr>
        </p:nvSpPr>
        <p:spPr>
          <a:xfrm>
            <a:off x="6150864" y="1835333"/>
            <a:ext cx="2788920" cy="2834640"/>
          </a:xfrm>
          <a:prstGeom prst="rect">
            <a:avLst/>
          </a:prstGeom>
          <a:noFill/>
          <a:ln>
            <a:noFill/>
          </a:ln>
        </p:spPr>
      </p:sp>
      <p:sp>
        <p:nvSpPr>
          <p:cNvPr id="925" name="Google Shape;925;p99"/>
          <p:cNvSpPr txBox="1"/>
          <p:nvPr>
            <p:ph idx="6" type="body"/>
          </p:nvPr>
        </p:nvSpPr>
        <p:spPr>
          <a:xfrm>
            <a:off x="6150864"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6" name="Google Shape;926;p99"/>
          <p:cNvSpPr/>
          <p:nvPr>
            <p:ph idx="7" type="pic"/>
          </p:nvPr>
        </p:nvSpPr>
        <p:spPr>
          <a:xfrm>
            <a:off x="9043416" y="1835333"/>
            <a:ext cx="2788920" cy="2834640"/>
          </a:xfrm>
          <a:prstGeom prst="rect">
            <a:avLst/>
          </a:prstGeom>
          <a:noFill/>
          <a:ln>
            <a:noFill/>
          </a:ln>
        </p:spPr>
      </p:sp>
      <p:sp>
        <p:nvSpPr>
          <p:cNvPr id="927" name="Google Shape;927;p99"/>
          <p:cNvSpPr txBox="1"/>
          <p:nvPr>
            <p:ph idx="8" type="body"/>
          </p:nvPr>
        </p:nvSpPr>
        <p:spPr>
          <a:xfrm>
            <a:off x="9043416"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928" name="Shape 928"/>
        <p:cNvGrpSpPr/>
        <p:nvPr/>
      </p:nvGrpSpPr>
      <p:grpSpPr>
        <a:xfrm>
          <a:off x="0" y="0"/>
          <a:ext cx="0" cy="0"/>
          <a:chOff x="0" y="0"/>
          <a:chExt cx="0" cy="0"/>
        </a:xfrm>
      </p:grpSpPr>
      <p:pic>
        <p:nvPicPr>
          <p:cNvPr id="929" name="Google Shape;929;p10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30" name="Google Shape;930;p1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31" name="Google Shape;931;p10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2" name="Google Shape;932;p100"/>
          <p:cNvSpPr/>
          <p:nvPr>
            <p:ph idx="2" type="pic"/>
          </p:nvPr>
        </p:nvSpPr>
        <p:spPr>
          <a:xfrm>
            <a:off x="1516380" y="1211176"/>
            <a:ext cx="1828800" cy="1828800"/>
          </a:xfrm>
          <a:prstGeom prst="rect">
            <a:avLst/>
          </a:prstGeom>
          <a:noFill/>
          <a:ln>
            <a:noFill/>
          </a:ln>
        </p:spPr>
      </p:sp>
      <p:sp>
        <p:nvSpPr>
          <p:cNvPr id="933" name="Google Shape;933;p100"/>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4" name="Google Shape;934;p100"/>
          <p:cNvSpPr/>
          <p:nvPr>
            <p:ph idx="3" type="pic"/>
          </p:nvPr>
        </p:nvSpPr>
        <p:spPr>
          <a:xfrm>
            <a:off x="5181600" y="1211176"/>
            <a:ext cx="1828800" cy="1828800"/>
          </a:xfrm>
          <a:prstGeom prst="rect">
            <a:avLst/>
          </a:prstGeom>
          <a:noFill/>
          <a:ln>
            <a:noFill/>
          </a:ln>
        </p:spPr>
      </p:sp>
      <p:sp>
        <p:nvSpPr>
          <p:cNvPr id="935" name="Google Shape;935;p100"/>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6" name="Google Shape;936;p100"/>
          <p:cNvSpPr/>
          <p:nvPr>
            <p:ph idx="5" type="pic"/>
          </p:nvPr>
        </p:nvSpPr>
        <p:spPr>
          <a:xfrm>
            <a:off x="8852916" y="1211176"/>
            <a:ext cx="1828800" cy="1828800"/>
          </a:xfrm>
          <a:prstGeom prst="rect">
            <a:avLst/>
          </a:prstGeom>
          <a:noFill/>
          <a:ln>
            <a:noFill/>
          </a:ln>
        </p:spPr>
      </p:sp>
      <p:sp>
        <p:nvSpPr>
          <p:cNvPr id="937" name="Google Shape;937;p100"/>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8" name="Google Shape;938;p100"/>
          <p:cNvSpPr/>
          <p:nvPr>
            <p:ph idx="7" type="pic"/>
          </p:nvPr>
        </p:nvSpPr>
        <p:spPr>
          <a:xfrm>
            <a:off x="1516380" y="3866132"/>
            <a:ext cx="1828800" cy="1828800"/>
          </a:xfrm>
          <a:prstGeom prst="rect">
            <a:avLst/>
          </a:prstGeom>
          <a:noFill/>
          <a:ln>
            <a:noFill/>
          </a:ln>
        </p:spPr>
      </p:sp>
      <p:sp>
        <p:nvSpPr>
          <p:cNvPr id="939" name="Google Shape;939;p100"/>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0" name="Google Shape;940;p100"/>
          <p:cNvSpPr/>
          <p:nvPr>
            <p:ph idx="9" type="pic"/>
          </p:nvPr>
        </p:nvSpPr>
        <p:spPr>
          <a:xfrm>
            <a:off x="5181600" y="3866132"/>
            <a:ext cx="1828800" cy="1828800"/>
          </a:xfrm>
          <a:prstGeom prst="rect">
            <a:avLst/>
          </a:prstGeom>
          <a:noFill/>
          <a:ln>
            <a:noFill/>
          </a:ln>
        </p:spPr>
      </p:sp>
      <p:sp>
        <p:nvSpPr>
          <p:cNvPr id="941" name="Google Shape;941;p100"/>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2" name="Google Shape;942;p100"/>
          <p:cNvSpPr/>
          <p:nvPr>
            <p:ph idx="14" type="pic"/>
          </p:nvPr>
        </p:nvSpPr>
        <p:spPr>
          <a:xfrm>
            <a:off x="8852916" y="3866132"/>
            <a:ext cx="1828800" cy="1828800"/>
          </a:xfrm>
          <a:prstGeom prst="rect">
            <a:avLst/>
          </a:prstGeom>
          <a:noFill/>
          <a:ln>
            <a:noFill/>
          </a:ln>
        </p:spPr>
      </p:sp>
      <p:sp>
        <p:nvSpPr>
          <p:cNvPr id="943" name="Google Shape;943;p100"/>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944" name="Shape 944"/>
        <p:cNvGrpSpPr/>
        <p:nvPr/>
      </p:nvGrpSpPr>
      <p:grpSpPr>
        <a:xfrm>
          <a:off x="0" y="0"/>
          <a:ext cx="0" cy="0"/>
          <a:chOff x="0" y="0"/>
          <a:chExt cx="0" cy="0"/>
        </a:xfrm>
      </p:grpSpPr>
      <p:pic>
        <p:nvPicPr>
          <p:cNvPr id="945" name="Google Shape;945;p10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46" name="Google Shape;946;p1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47" name="Google Shape;947;p10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8" name="Google Shape;948;p101"/>
          <p:cNvSpPr/>
          <p:nvPr>
            <p:ph idx="2" type="pic"/>
          </p:nvPr>
        </p:nvSpPr>
        <p:spPr>
          <a:xfrm>
            <a:off x="640080" y="1162264"/>
            <a:ext cx="2286000" cy="2286000"/>
          </a:xfrm>
          <a:prstGeom prst="rect">
            <a:avLst/>
          </a:prstGeom>
          <a:noFill/>
          <a:ln>
            <a:noFill/>
          </a:ln>
        </p:spPr>
      </p:sp>
      <p:sp>
        <p:nvSpPr>
          <p:cNvPr id="949" name="Google Shape;949;p101"/>
          <p:cNvSpPr/>
          <p:nvPr>
            <p:ph idx="3" type="pic"/>
          </p:nvPr>
        </p:nvSpPr>
        <p:spPr>
          <a:xfrm>
            <a:off x="3517392" y="1162264"/>
            <a:ext cx="2286000" cy="2286000"/>
          </a:xfrm>
          <a:prstGeom prst="rect">
            <a:avLst/>
          </a:prstGeom>
          <a:noFill/>
          <a:ln>
            <a:noFill/>
          </a:ln>
        </p:spPr>
      </p:sp>
      <p:sp>
        <p:nvSpPr>
          <p:cNvPr id="950" name="Google Shape;950;p101"/>
          <p:cNvSpPr/>
          <p:nvPr>
            <p:ph idx="4" type="pic"/>
          </p:nvPr>
        </p:nvSpPr>
        <p:spPr>
          <a:xfrm>
            <a:off x="6394704" y="1162264"/>
            <a:ext cx="2286000" cy="2286000"/>
          </a:xfrm>
          <a:prstGeom prst="rect">
            <a:avLst/>
          </a:prstGeom>
          <a:noFill/>
          <a:ln>
            <a:noFill/>
          </a:ln>
        </p:spPr>
      </p:sp>
      <p:sp>
        <p:nvSpPr>
          <p:cNvPr id="951" name="Google Shape;951;p101"/>
          <p:cNvSpPr/>
          <p:nvPr>
            <p:ph idx="5" type="pic"/>
          </p:nvPr>
        </p:nvSpPr>
        <p:spPr>
          <a:xfrm>
            <a:off x="9272016" y="1162264"/>
            <a:ext cx="2286000" cy="2286000"/>
          </a:xfrm>
          <a:prstGeom prst="rect">
            <a:avLst/>
          </a:prstGeom>
          <a:noFill/>
          <a:ln>
            <a:noFill/>
          </a:ln>
        </p:spPr>
      </p:sp>
      <p:sp>
        <p:nvSpPr>
          <p:cNvPr id="952" name="Google Shape;952;p101"/>
          <p:cNvSpPr/>
          <p:nvPr>
            <p:ph idx="6" type="pic"/>
          </p:nvPr>
        </p:nvSpPr>
        <p:spPr>
          <a:xfrm>
            <a:off x="640080" y="3873273"/>
            <a:ext cx="2286000" cy="2286000"/>
          </a:xfrm>
          <a:prstGeom prst="rect">
            <a:avLst/>
          </a:prstGeom>
          <a:noFill/>
          <a:ln>
            <a:noFill/>
          </a:ln>
        </p:spPr>
      </p:sp>
      <p:sp>
        <p:nvSpPr>
          <p:cNvPr id="953" name="Google Shape;953;p101"/>
          <p:cNvSpPr/>
          <p:nvPr>
            <p:ph idx="7" type="pic"/>
          </p:nvPr>
        </p:nvSpPr>
        <p:spPr>
          <a:xfrm>
            <a:off x="3517392" y="3873273"/>
            <a:ext cx="2286000" cy="2286000"/>
          </a:xfrm>
          <a:prstGeom prst="rect">
            <a:avLst/>
          </a:prstGeom>
          <a:noFill/>
          <a:ln>
            <a:noFill/>
          </a:ln>
        </p:spPr>
      </p:sp>
      <p:sp>
        <p:nvSpPr>
          <p:cNvPr id="954" name="Google Shape;954;p101"/>
          <p:cNvSpPr/>
          <p:nvPr>
            <p:ph idx="8" type="pic"/>
          </p:nvPr>
        </p:nvSpPr>
        <p:spPr>
          <a:xfrm>
            <a:off x="6394704" y="3873273"/>
            <a:ext cx="2286000" cy="2286000"/>
          </a:xfrm>
          <a:prstGeom prst="rect">
            <a:avLst/>
          </a:prstGeom>
          <a:noFill/>
          <a:ln>
            <a:noFill/>
          </a:ln>
        </p:spPr>
      </p:sp>
      <p:sp>
        <p:nvSpPr>
          <p:cNvPr id="955" name="Google Shape;955;p101"/>
          <p:cNvSpPr/>
          <p:nvPr>
            <p:ph idx="9" type="pic"/>
          </p:nvPr>
        </p:nvSpPr>
        <p:spPr>
          <a:xfrm>
            <a:off x="9272016" y="3873273"/>
            <a:ext cx="2286000" cy="22860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4.png"/><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4" Type="http://schemas.openxmlformats.org/officeDocument/2006/relationships/theme" Target="../theme/theme1.xml"/><Relationship Id="rId63" Type="http://schemas.openxmlformats.org/officeDocument/2006/relationships/slideLayout" Target="../slideLayouts/slideLayout60.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7.xml"/><Relationship Id="rId42" Type="http://schemas.openxmlformats.org/officeDocument/2006/relationships/slideLayout" Target="../slideLayouts/slideLayout99.xml"/><Relationship Id="rId41" Type="http://schemas.openxmlformats.org/officeDocument/2006/relationships/slideLayout" Target="../slideLayouts/slideLayout98.xml"/><Relationship Id="rId44" Type="http://schemas.openxmlformats.org/officeDocument/2006/relationships/slideLayout" Target="../slideLayouts/slideLayout101.xml"/><Relationship Id="rId43" Type="http://schemas.openxmlformats.org/officeDocument/2006/relationships/slideLayout" Target="../slideLayouts/slideLayout100.xml"/><Relationship Id="rId46" Type="http://schemas.openxmlformats.org/officeDocument/2006/relationships/slideLayout" Target="../slideLayouts/slideLayout103.xml"/><Relationship Id="rId45" Type="http://schemas.openxmlformats.org/officeDocument/2006/relationships/slideLayout" Target="../slideLayouts/slideLayout102.xml"/><Relationship Id="rId1" Type="http://schemas.openxmlformats.org/officeDocument/2006/relationships/image" Target="../media/image4.png"/><Relationship Id="rId2" Type="http://schemas.openxmlformats.org/officeDocument/2006/relationships/image" Target="../media/image11.png"/><Relationship Id="rId3" Type="http://schemas.openxmlformats.org/officeDocument/2006/relationships/image" Target="../media/image31.png"/><Relationship Id="rId4" Type="http://schemas.openxmlformats.org/officeDocument/2006/relationships/slideLayout" Target="../slideLayouts/slideLayout61.xml"/><Relationship Id="rId9" Type="http://schemas.openxmlformats.org/officeDocument/2006/relationships/slideLayout" Target="../slideLayouts/slideLayout66.xml"/><Relationship Id="rId48" Type="http://schemas.openxmlformats.org/officeDocument/2006/relationships/slideLayout" Target="../slideLayouts/slideLayout105.xml"/><Relationship Id="rId47" Type="http://schemas.openxmlformats.org/officeDocument/2006/relationships/slideLayout" Target="../slideLayouts/slideLayout104.xml"/><Relationship Id="rId49" Type="http://schemas.openxmlformats.org/officeDocument/2006/relationships/slideLayout" Target="../slideLayouts/slideLayout10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31" Type="http://schemas.openxmlformats.org/officeDocument/2006/relationships/slideLayout" Target="../slideLayouts/slideLayout88.xml"/><Relationship Id="rId30" Type="http://schemas.openxmlformats.org/officeDocument/2006/relationships/slideLayout" Target="../slideLayouts/slideLayout87.xml"/><Relationship Id="rId33" Type="http://schemas.openxmlformats.org/officeDocument/2006/relationships/slideLayout" Target="../slideLayouts/slideLayout90.xml"/><Relationship Id="rId32" Type="http://schemas.openxmlformats.org/officeDocument/2006/relationships/slideLayout" Target="../slideLayouts/slideLayout89.xml"/><Relationship Id="rId35" Type="http://schemas.openxmlformats.org/officeDocument/2006/relationships/slideLayout" Target="../slideLayouts/slideLayout92.xml"/><Relationship Id="rId34" Type="http://schemas.openxmlformats.org/officeDocument/2006/relationships/slideLayout" Target="../slideLayouts/slideLayout91.xml"/><Relationship Id="rId37" Type="http://schemas.openxmlformats.org/officeDocument/2006/relationships/slideLayout" Target="../slideLayouts/slideLayout94.xml"/><Relationship Id="rId36" Type="http://schemas.openxmlformats.org/officeDocument/2006/relationships/slideLayout" Target="../slideLayouts/slideLayout93.xml"/><Relationship Id="rId39" Type="http://schemas.openxmlformats.org/officeDocument/2006/relationships/slideLayout" Target="../slideLayouts/slideLayout96.xml"/><Relationship Id="rId38" Type="http://schemas.openxmlformats.org/officeDocument/2006/relationships/slideLayout" Target="../slideLayouts/slideLayout95.xml"/><Relationship Id="rId62" Type="http://schemas.openxmlformats.org/officeDocument/2006/relationships/slideLayout" Target="../slideLayouts/slideLayout119.xml"/><Relationship Id="rId61" Type="http://schemas.openxmlformats.org/officeDocument/2006/relationships/slideLayout" Target="../slideLayouts/slideLayout118.xml"/><Relationship Id="rId20" Type="http://schemas.openxmlformats.org/officeDocument/2006/relationships/slideLayout" Target="../slideLayouts/slideLayout77.xml"/><Relationship Id="rId64" Type="http://schemas.openxmlformats.org/officeDocument/2006/relationships/slideLayout" Target="../slideLayouts/slideLayout121.xml"/><Relationship Id="rId63" Type="http://schemas.openxmlformats.org/officeDocument/2006/relationships/slideLayout" Target="../slideLayouts/slideLayout120.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65" Type="http://schemas.openxmlformats.org/officeDocument/2006/relationships/theme" Target="../theme/theme3.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60" Type="http://schemas.openxmlformats.org/officeDocument/2006/relationships/slideLayout" Target="../slideLayouts/slideLayout117.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29" Type="http://schemas.openxmlformats.org/officeDocument/2006/relationships/slideLayout" Target="../slideLayouts/slideLayout86.xml"/><Relationship Id="rId51" Type="http://schemas.openxmlformats.org/officeDocument/2006/relationships/slideLayout" Target="../slideLayouts/slideLayout108.xml"/><Relationship Id="rId50" Type="http://schemas.openxmlformats.org/officeDocument/2006/relationships/slideLayout" Target="../slideLayouts/slideLayout107.xml"/><Relationship Id="rId53" Type="http://schemas.openxmlformats.org/officeDocument/2006/relationships/slideLayout" Target="../slideLayouts/slideLayout110.xml"/><Relationship Id="rId52" Type="http://schemas.openxmlformats.org/officeDocument/2006/relationships/slideLayout" Target="../slideLayouts/slideLayout109.xml"/><Relationship Id="rId11" Type="http://schemas.openxmlformats.org/officeDocument/2006/relationships/slideLayout" Target="../slideLayouts/slideLayout68.xml"/><Relationship Id="rId55" Type="http://schemas.openxmlformats.org/officeDocument/2006/relationships/slideLayout" Target="../slideLayouts/slideLayout112.xml"/><Relationship Id="rId10" Type="http://schemas.openxmlformats.org/officeDocument/2006/relationships/slideLayout" Target="../slideLayouts/slideLayout67.xml"/><Relationship Id="rId54" Type="http://schemas.openxmlformats.org/officeDocument/2006/relationships/slideLayout" Target="../slideLayouts/slideLayout111.xml"/><Relationship Id="rId13" Type="http://schemas.openxmlformats.org/officeDocument/2006/relationships/slideLayout" Target="../slideLayouts/slideLayout70.xml"/><Relationship Id="rId57" Type="http://schemas.openxmlformats.org/officeDocument/2006/relationships/slideLayout" Target="../slideLayouts/slideLayout114.xml"/><Relationship Id="rId12" Type="http://schemas.openxmlformats.org/officeDocument/2006/relationships/slideLayout" Target="../slideLayouts/slideLayout69.xml"/><Relationship Id="rId56" Type="http://schemas.openxmlformats.org/officeDocument/2006/relationships/slideLayout" Target="../slideLayouts/slideLayout113.xml"/><Relationship Id="rId15" Type="http://schemas.openxmlformats.org/officeDocument/2006/relationships/slideLayout" Target="../slideLayouts/slideLayout72.xml"/><Relationship Id="rId59" Type="http://schemas.openxmlformats.org/officeDocument/2006/relationships/slideLayout" Target="../slideLayouts/slideLayout116.xml"/><Relationship Id="rId14" Type="http://schemas.openxmlformats.org/officeDocument/2006/relationships/slideLayout" Target="../slideLayouts/slideLayout71.xml"/><Relationship Id="rId58" Type="http://schemas.openxmlformats.org/officeDocument/2006/relationships/slideLayout" Target="../slideLayouts/slideLayout115.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0" r="0" t="0"/>
          <a:stretch/>
        </p:blipFill>
        <p:spPr>
          <a:xfrm>
            <a:off x="4305300" y="6540500"/>
            <a:ext cx="3556000" cy="165100"/>
          </a:xfrm>
          <a:prstGeom prst="rect">
            <a:avLst/>
          </a:prstGeom>
          <a:noFill/>
          <a:ln>
            <a:noFill/>
          </a:ln>
        </p:spPr>
      </p:pic>
      <p:sp>
        <p:nvSpPr>
          <p:cNvPr id="7" name="Google Shape;7;p1"/>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10" name="Google Shape;10;p1"/>
          <p:cNvPicPr preferRelativeResize="0"/>
          <p:nvPr/>
        </p:nvPicPr>
        <p:blipFill rotWithShape="1">
          <a:blip r:embed="rId3">
            <a:alphaModFix/>
          </a:blip>
          <a:srcRect b="0" l="0" r="0" t="0"/>
          <a:stretch/>
        </p:blipFill>
        <p:spPr>
          <a:xfrm>
            <a:off x="243599" y="6445721"/>
            <a:ext cx="366979" cy="2194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 id="2147483700" r:id="rId56"/>
    <p:sldLayoutId id="2147483701" r:id="rId57"/>
    <p:sldLayoutId id="2147483702" r:id="rId58"/>
    <p:sldLayoutId id="2147483703" r:id="rId59"/>
    <p:sldLayoutId id="2147483704" r:id="rId60"/>
    <p:sldLayoutId id="2147483705" r:id="rId61"/>
    <p:sldLayoutId id="2147483706" r:id="rId62"/>
    <p:sldLayoutId id="2147483707" r:id="rId6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98" name="Shape 598"/>
        <p:cNvGrpSpPr/>
        <p:nvPr/>
      </p:nvGrpSpPr>
      <p:grpSpPr>
        <a:xfrm>
          <a:off x="0" y="0"/>
          <a:ext cx="0" cy="0"/>
          <a:chOff x="0" y="0"/>
          <a:chExt cx="0" cy="0"/>
        </a:xfrm>
      </p:grpSpPr>
      <p:pic>
        <p:nvPicPr>
          <p:cNvPr id="599" name="Google Shape;599;p62"/>
          <p:cNvPicPr preferRelativeResize="0"/>
          <p:nvPr/>
        </p:nvPicPr>
        <p:blipFill rotWithShape="1">
          <a:blip r:embed="rId2">
            <a:alphaModFix/>
          </a:blip>
          <a:srcRect b="0" l="0" r="0" t="0"/>
          <a:stretch/>
        </p:blipFill>
        <p:spPr>
          <a:xfrm>
            <a:off x="4305300" y="6540500"/>
            <a:ext cx="3556000" cy="165100"/>
          </a:xfrm>
          <a:prstGeom prst="rect">
            <a:avLst/>
          </a:prstGeom>
          <a:noFill/>
          <a:ln>
            <a:noFill/>
          </a:ln>
        </p:spPr>
      </p:pic>
      <p:sp>
        <p:nvSpPr>
          <p:cNvPr id="600" name="Google Shape;600;p62"/>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01" name="Google Shape;601;p62"/>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2" name="Google Shape;602;p62"/>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603" name="Google Shape;603;p62"/>
          <p:cNvPicPr preferRelativeResize="0"/>
          <p:nvPr/>
        </p:nvPicPr>
        <p:blipFill rotWithShape="1">
          <a:blip r:embed="rId3">
            <a:alphaModFix/>
          </a:blip>
          <a:srcRect b="0" l="0" r="0" t="0"/>
          <a:stretch/>
        </p:blipFill>
        <p:spPr>
          <a:xfrm>
            <a:off x="243599" y="6445721"/>
            <a:ext cx="366979" cy="2194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759" r:id="rId55"/>
    <p:sldLayoutId id="2147483760" r:id="rId56"/>
    <p:sldLayoutId id="2147483761" r:id="rId57"/>
    <p:sldLayoutId id="2147483762" r:id="rId58"/>
    <p:sldLayoutId id="2147483763" r:id="rId59"/>
    <p:sldLayoutId id="2147483764" r:id="rId60"/>
    <p:sldLayoutId id="2147483765" r:id="rId61"/>
    <p:sldLayoutId id="2147483766" r:id="rId62"/>
    <p:sldLayoutId id="2147483767" r:id="rId63"/>
    <p:sldLayoutId id="2147483768" r:id="rId6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51.png"/><Relationship Id="rId6" Type="http://schemas.openxmlformats.org/officeDocument/2006/relationships/image" Target="../media/image59.png"/><Relationship Id="rId7"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59.png"/><Relationship Id="rId7"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38.png"/><Relationship Id="rId6" Type="http://schemas.openxmlformats.org/officeDocument/2006/relationships/image" Target="../media/image41.png"/><Relationship Id="rId7" Type="http://schemas.openxmlformats.org/officeDocument/2006/relationships/image" Target="../media/image59.png"/><Relationship Id="rId8"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51.png"/><Relationship Id="rId5" Type="http://schemas.openxmlformats.org/officeDocument/2006/relationships/image" Target="../media/image38.png"/><Relationship Id="rId6"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3.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6.png"/><Relationship Id="rId9" Type="http://schemas.openxmlformats.org/officeDocument/2006/relationships/image" Target="../media/image59.png"/><Relationship Id="rId5" Type="http://schemas.openxmlformats.org/officeDocument/2006/relationships/image" Target="../media/image51.png"/><Relationship Id="rId6" Type="http://schemas.openxmlformats.org/officeDocument/2006/relationships/image" Target="../media/image60.png"/><Relationship Id="rId7" Type="http://schemas.openxmlformats.org/officeDocument/2006/relationships/image" Target="../media/image49.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3.png"/><Relationship Id="rId6"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3.png"/><Relationship Id="rId6"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5.png"/><Relationship Id="rId4" Type="http://schemas.openxmlformats.org/officeDocument/2006/relationships/image" Target="../media/image41.png"/><Relationship Id="rId9" Type="http://schemas.openxmlformats.org/officeDocument/2006/relationships/image" Target="../media/image78.png"/><Relationship Id="rId5" Type="http://schemas.openxmlformats.org/officeDocument/2006/relationships/image" Target="../media/image46.png"/><Relationship Id="rId6" Type="http://schemas.openxmlformats.org/officeDocument/2006/relationships/image" Target="../media/image76.png"/><Relationship Id="rId7" Type="http://schemas.openxmlformats.org/officeDocument/2006/relationships/image" Target="../media/image59.png"/><Relationship Id="rId8" Type="http://schemas.openxmlformats.org/officeDocument/2006/relationships/image" Target="../media/image49.png"/><Relationship Id="rId10"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81.png"/><Relationship Id="rId6" Type="http://schemas.openxmlformats.org/officeDocument/2006/relationships/image" Target="../media/image76.png"/><Relationship Id="rId7" Type="http://schemas.openxmlformats.org/officeDocument/2006/relationships/image" Target="../media/image86.png"/><Relationship Id="rId8"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81.png"/><Relationship Id="rId5"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76.png"/><Relationship Id="rId4" Type="http://schemas.openxmlformats.org/officeDocument/2006/relationships/image" Target="../media/image43.png"/><Relationship Id="rId5" Type="http://schemas.openxmlformats.org/officeDocument/2006/relationships/image" Target="../media/image81.png"/><Relationship Id="rId6" Type="http://schemas.openxmlformats.org/officeDocument/2006/relationships/image" Target="../media/image72.png"/><Relationship Id="rId7"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81.png"/><Relationship Id="rId5" Type="http://schemas.openxmlformats.org/officeDocument/2006/relationships/image" Target="../media/image72.png"/><Relationship Id="rId6" Type="http://schemas.openxmlformats.org/officeDocument/2006/relationships/image" Target="../media/image85.png"/><Relationship Id="rId7" Type="http://schemas.openxmlformats.org/officeDocument/2006/relationships/image" Target="../media/image59.png"/><Relationship Id="rId8" Type="http://schemas.openxmlformats.org/officeDocument/2006/relationships/image" Target="../media/image9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81.png"/><Relationship Id="rId5" Type="http://schemas.openxmlformats.org/officeDocument/2006/relationships/image" Target="../media/image72.png"/><Relationship Id="rId6" Type="http://schemas.openxmlformats.org/officeDocument/2006/relationships/image" Target="../media/image46.png"/><Relationship Id="rId7"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95.png"/><Relationship Id="rId6" Type="http://schemas.openxmlformats.org/officeDocument/2006/relationships/image" Target="../media/image72.png"/><Relationship Id="rId7" Type="http://schemas.openxmlformats.org/officeDocument/2006/relationships/image" Target="../media/image88.png"/><Relationship Id="rId8" Type="http://schemas.openxmlformats.org/officeDocument/2006/relationships/image" Target="../media/image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88.png"/><Relationship Id="rId5" Type="http://schemas.openxmlformats.org/officeDocument/2006/relationships/image" Target="../media/image95.png"/><Relationship Id="rId6" Type="http://schemas.openxmlformats.org/officeDocument/2006/relationships/image" Target="../media/image97.png"/><Relationship Id="rId7" Type="http://schemas.openxmlformats.org/officeDocument/2006/relationships/image" Target="../media/image94.png"/><Relationship Id="rId8" Type="http://schemas.openxmlformats.org/officeDocument/2006/relationships/image" Target="../media/image72.png"/><Relationship Id="rId11" Type="http://schemas.openxmlformats.org/officeDocument/2006/relationships/image" Target="../media/image90.png"/><Relationship Id="rId10" Type="http://schemas.openxmlformats.org/officeDocument/2006/relationships/image" Target="../media/image81.png"/><Relationship Id="rId12" Type="http://schemas.openxmlformats.org/officeDocument/2006/relationships/image" Target="../media/image9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81.png"/><Relationship Id="rId5" Type="http://schemas.openxmlformats.org/officeDocument/2006/relationships/image" Target="../media/image95.png"/><Relationship Id="rId6" Type="http://schemas.openxmlformats.org/officeDocument/2006/relationships/image" Target="../media/image97.png"/><Relationship Id="rId7" Type="http://schemas.openxmlformats.org/officeDocument/2006/relationships/image" Target="../media/image72.png"/><Relationship Id="rId8" Type="http://schemas.openxmlformats.org/officeDocument/2006/relationships/image" Target="../media/image88.png"/><Relationship Id="rId10" Type="http://schemas.openxmlformats.org/officeDocument/2006/relationships/image" Target="../media/image9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91.png"/><Relationship Id="rId5" Type="http://schemas.openxmlformats.org/officeDocument/2006/relationships/image" Target="../media/image95.png"/><Relationship Id="rId6" Type="http://schemas.openxmlformats.org/officeDocument/2006/relationships/image" Target="../media/image97.png"/><Relationship Id="rId7" Type="http://schemas.openxmlformats.org/officeDocument/2006/relationships/image" Target="../media/image72.png"/><Relationship Id="rId8" Type="http://schemas.openxmlformats.org/officeDocument/2006/relationships/image" Target="../media/image88.png"/><Relationship Id="rId11" Type="http://schemas.openxmlformats.org/officeDocument/2006/relationships/image" Target="../media/image59.png"/><Relationship Id="rId10"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6.png"/><Relationship Id="rId5" Type="http://schemas.openxmlformats.org/officeDocument/2006/relationships/image" Target="../media/image95.png"/><Relationship Id="rId6" Type="http://schemas.openxmlformats.org/officeDocument/2006/relationships/image" Target="../media/image72.png"/><Relationship Id="rId7" Type="http://schemas.openxmlformats.org/officeDocument/2006/relationships/image" Target="../media/image96.png"/><Relationship Id="rId8" Type="http://schemas.openxmlformats.org/officeDocument/2006/relationships/image" Target="../media/image102.png"/><Relationship Id="rId11" Type="http://schemas.openxmlformats.org/officeDocument/2006/relationships/image" Target="../media/image109.png"/><Relationship Id="rId10" Type="http://schemas.openxmlformats.org/officeDocument/2006/relationships/image" Target="../media/image51.png"/><Relationship Id="rId13" Type="http://schemas.openxmlformats.org/officeDocument/2006/relationships/image" Target="../media/image104.png"/><Relationship Id="rId12" Type="http://schemas.openxmlformats.org/officeDocument/2006/relationships/image" Target="../media/image10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99.png"/><Relationship Id="rId4" Type="http://schemas.openxmlformats.org/officeDocument/2006/relationships/image" Target="../media/image43.png"/><Relationship Id="rId9" Type="http://schemas.openxmlformats.org/officeDocument/2006/relationships/image" Target="../media/image96.png"/><Relationship Id="rId5" Type="http://schemas.openxmlformats.org/officeDocument/2006/relationships/image" Target="../media/image105.png"/><Relationship Id="rId6" Type="http://schemas.openxmlformats.org/officeDocument/2006/relationships/image" Target="../media/image88.png"/><Relationship Id="rId7" Type="http://schemas.openxmlformats.org/officeDocument/2006/relationships/image" Target="../media/image114.png"/><Relationship Id="rId8" Type="http://schemas.openxmlformats.org/officeDocument/2006/relationships/image" Target="../media/image81.png"/><Relationship Id="rId11" Type="http://schemas.openxmlformats.org/officeDocument/2006/relationships/image" Target="../media/image103.png"/><Relationship Id="rId10" Type="http://schemas.openxmlformats.org/officeDocument/2006/relationships/image" Target="../media/image120.png"/><Relationship Id="rId13" Type="http://schemas.openxmlformats.org/officeDocument/2006/relationships/image" Target="../media/image38.png"/><Relationship Id="rId12" Type="http://schemas.openxmlformats.org/officeDocument/2006/relationships/image" Target="../media/image1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10.png"/><Relationship Id="rId4" Type="http://schemas.openxmlformats.org/officeDocument/2006/relationships/image" Target="../media/image115.png"/><Relationship Id="rId5" Type="http://schemas.openxmlformats.org/officeDocument/2006/relationships/image" Target="../media/image1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06.png"/><Relationship Id="rId4" Type="http://schemas.openxmlformats.org/officeDocument/2006/relationships/image" Target="../media/image116.png"/><Relationship Id="rId5" Type="http://schemas.openxmlformats.org/officeDocument/2006/relationships/image" Target="../media/image118.png"/><Relationship Id="rId6" Type="http://schemas.openxmlformats.org/officeDocument/2006/relationships/image" Target="../media/image1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1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1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1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 Id="rId3" Type="http://schemas.openxmlformats.org/officeDocument/2006/relationships/hyperlink" Target="https://support.aws.amazon.com/#/contacts/aws-academ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0.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7.png"/><Relationship Id="rId4" Type="http://schemas.openxmlformats.org/officeDocument/2006/relationships/image" Target="../media/image43.png"/><Relationship Id="rId5" Type="http://schemas.openxmlformats.org/officeDocument/2006/relationships/image" Target="../media/image53.png"/><Relationship Id="rId6" Type="http://schemas.openxmlformats.org/officeDocument/2006/relationships/image" Target="../media/image42.png"/><Relationship Id="rId7"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81" name="Google Shape;1181;p124"/>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Creating a Networking Environment</a:t>
            </a:r>
            <a:endParaRPr/>
          </a:p>
        </p:txBody>
      </p:sp>
      <p:sp>
        <p:nvSpPr>
          <p:cNvPr id="1182" name="Google Shape;1182;p124"/>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81" name="Google Shape;1281;p1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Virtual Private Cloud </a:t>
            </a:r>
            <a:endParaRPr/>
          </a:p>
        </p:txBody>
      </p:sp>
      <p:pic>
        <p:nvPicPr>
          <p:cNvPr id="1282" name="Google Shape;1282;p133"/>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1283" name="Google Shape;1283;p133"/>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228600" lvl="0" marL="228600" rtl="0" algn="ctr">
              <a:lnSpc>
                <a:spcPct val="90000"/>
              </a:lnSpc>
              <a:spcBef>
                <a:spcPts val="0"/>
              </a:spcBef>
              <a:spcAft>
                <a:spcPts val="0"/>
              </a:spcAft>
              <a:buClr>
                <a:srgbClr val="232F3E"/>
              </a:buClr>
              <a:buSzPts val="2000"/>
              <a:buNone/>
            </a:pPr>
            <a:r>
              <a:rPr lang="en-US"/>
              <a:t>Amazon VPC</a:t>
            </a:r>
            <a:endParaRPr/>
          </a:p>
        </p:txBody>
      </p:sp>
      <p:sp>
        <p:nvSpPr>
          <p:cNvPr id="1284" name="Google Shape;1284;p133"/>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a:t>Programmatically defined, logically isolated virtual network similar to a traditional data center network</a:t>
            </a:r>
            <a:endParaRPr/>
          </a:p>
          <a:p>
            <a:pPr indent="-228600" lvl="0" marL="228600" rtl="0" algn="l">
              <a:lnSpc>
                <a:spcPct val="100000"/>
              </a:lnSpc>
              <a:spcBef>
                <a:spcPts val="1200"/>
              </a:spcBef>
              <a:spcAft>
                <a:spcPts val="0"/>
              </a:spcAft>
              <a:buClr>
                <a:srgbClr val="232F3E"/>
              </a:buClr>
              <a:buSzPts val="3200"/>
              <a:buChar char="•"/>
            </a:pPr>
            <a:r>
              <a:rPr lang="en-US"/>
              <a:t>Belongs to one Region</a:t>
            </a:r>
            <a:endParaRPr/>
          </a:p>
          <a:p>
            <a:pPr indent="-228600" lvl="0" marL="228600" rtl="0" algn="l">
              <a:lnSpc>
                <a:spcPct val="100000"/>
              </a:lnSpc>
              <a:spcBef>
                <a:spcPts val="1200"/>
              </a:spcBef>
              <a:spcAft>
                <a:spcPts val="0"/>
              </a:spcAft>
              <a:buClr>
                <a:srgbClr val="232F3E"/>
              </a:buClr>
              <a:buSzPts val="3200"/>
              <a:buChar char="•"/>
            </a:pPr>
            <a:r>
              <a:rPr lang="en-US"/>
              <a:t>Customizable to control traffic flow to and from the VPC</a:t>
            </a:r>
            <a:endParaRPr/>
          </a:p>
          <a:p>
            <a:pPr indent="-228600" lvl="0" marL="228600" rtl="0" algn="l">
              <a:lnSpc>
                <a:spcPct val="100000"/>
              </a:lnSpc>
              <a:spcBef>
                <a:spcPts val="1200"/>
              </a:spcBef>
              <a:spcAft>
                <a:spcPts val="0"/>
              </a:spcAft>
              <a:buClr>
                <a:srgbClr val="232F3E"/>
              </a:buClr>
              <a:buSzPts val="3200"/>
              <a:buChar char="•"/>
            </a:pPr>
            <a:r>
              <a:rPr lang="en-US"/>
              <a:t>Sized by a range of private IP addresses called a CIDR block</a:t>
            </a:r>
            <a:endParaRPr/>
          </a:p>
          <a:p>
            <a:pPr indent="-25400" lvl="0" marL="228600" rtl="0" algn="l">
              <a:lnSpc>
                <a:spcPct val="100000"/>
              </a:lnSpc>
              <a:spcBef>
                <a:spcPts val="1200"/>
              </a:spcBef>
              <a:spcAft>
                <a:spcPts val="0"/>
              </a:spcAft>
              <a:buClr>
                <a:srgbClr val="232F3E"/>
              </a:buClr>
              <a:buSzPts val="3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90" name="Google Shape;1290;p134"/>
          <p:cNvSpPr txBox="1"/>
          <p:nvPr>
            <p:ph type="title"/>
          </p:nvPr>
        </p:nvSpPr>
        <p:spPr>
          <a:xfrm>
            <a:off x="365760" y="67012"/>
            <a:ext cx="11466576" cy="52210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latin typeface="Play"/>
                <a:ea typeface="Play"/>
                <a:cs typeface="Play"/>
                <a:sym typeface="Play"/>
              </a:rPr>
              <a:t>Main route table</a:t>
            </a:r>
            <a:endParaRPr/>
          </a:p>
        </p:txBody>
      </p:sp>
      <p:grpSp>
        <p:nvGrpSpPr>
          <p:cNvPr descr="VPC containing two subnets and a main VPC route table. Each subnet has an EC2 instance. See more details in notes.&#10;" id="1291" name="Google Shape;1291;p134"/>
          <p:cNvGrpSpPr/>
          <p:nvPr/>
        </p:nvGrpSpPr>
        <p:grpSpPr>
          <a:xfrm>
            <a:off x="1252740" y="934673"/>
            <a:ext cx="8602255" cy="5289232"/>
            <a:chOff x="1252740" y="934673"/>
            <a:chExt cx="8602255" cy="5289232"/>
          </a:xfrm>
        </p:grpSpPr>
        <p:sp>
          <p:nvSpPr>
            <p:cNvPr id="1292" name="Google Shape;1292;p134"/>
            <p:cNvSpPr/>
            <p:nvPr/>
          </p:nvSpPr>
          <p:spPr>
            <a:xfrm>
              <a:off x="1252740" y="934673"/>
              <a:ext cx="8602255" cy="528923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Amazon VPC 10.0.0.0/16</a:t>
              </a:r>
              <a:endParaRPr/>
            </a:p>
          </p:txBody>
        </p:sp>
        <p:pic>
          <p:nvPicPr>
            <p:cNvPr id="1293" name="Google Shape;1293;p134"/>
            <p:cNvPicPr preferRelativeResize="0"/>
            <p:nvPr/>
          </p:nvPicPr>
          <p:blipFill rotWithShape="1">
            <a:blip r:embed="rId3">
              <a:alphaModFix/>
            </a:blip>
            <a:srcRect b="0" l="0" r="0" t="0"/>
            <a:stretch/>
          </p:blipFill>
          <p:spPr>
            <a:xfrm>
              <a:off x="1252740" y="934673"/>
              <a:ext cx="381000" cy="381000"/>
            </a:xfrm>
            <a:prstGeom prst="rect">
              <a:avLst/>
            </a:prstGeom>
            <a:noFill/>
            <a:ln>
              <a:noFill/>
            </a:ln>
          </p:spPr>
        </p:pic>
        <p:sp>
          <p:nvSpPr>
            <p:cNvPr id="1294" name="Google Shape;1294;p134"/>
            <p:cNvSpPr/>
            <p:nvPr/>
          </p:nvSpPr>
          <p:spPr>
            <a:xfrm>
              <a:off x="1760487" y="4058144"/>
              <a:ext cx="4540096" cy="1791805"/>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Subnet_B 10.0.128.0/20</a:t>
              </a:r>
              <a:endParaRPr/>
            </a:p>
          </p:txBody>
        </p:sp>
        <p:sp>
          <p:nvSpPr>
            <p:cNvPr id="1295" name="Google Shape;1295;p134"/>
            <p:cNvSpPr/>
            <p:nvPr/>
          </p:nvSpPr>
          <p:spPr>
            <a:xfrm>
              <a:off x="1782030" y="2228983"/>
              <a:ext cx="4497010" cy="1667546"/>
            </a:xfrm>
            <a:prstGeom prst="rect">
              <a:avLst/>
            </a:prstGeom>
            <a:noFill/>
            <a:ln cap="flat" cmpd="sng" w="158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Subnet_A 10.0.0.0/20</a:t>
              </a:r>
              <a:endParaRPr/>
            </a:p>
          </p:txBody>
        </p:sp>
        <p:pic>
          <p:nvPicPr>
            <p:cNvPr id="1296" name="Google Shape;1296;p134"/>
            <p:cNvPicPr preferRelativeResize="0"/>
            <p:nvPr/>
          </p:nvPicPr>
          <p:blipFill rotWithShape="1">
            <a:blip r:embed="rId4">
              <a:alphaModFix/>
            </a:blip>
            <a:srcRect b="0" l="0" r="0" t="0"/>
            <a:stretch/>
          </p:blipFill>
          <p:spPr>
            <a:xfrm>
              <a:off x="1776736" y="2228983"/>
              <a:ext cx="381000" cy="381000"/>
            </a:xfrm>
            <a:prstGeom prst="rect">
              <a:avLst/>
            </a:prstGeom>
            <a:noFill/>
            <a:ln>
              <a:noFill/>
            </a:ln>
          </p:spPr>
        </p:pic>
        <p:pic>
          <p:nvPicPr>
            <p:cNvPr id="1297" name="Google Shape;1297;p134"/>
            <p:cNvPicPr preferRelativeResize="0"/>
            <p:nvPr/>
          </p:nvPicPr>
          <p:blipFill rotWithShape="1">
            <a:blip r:embed="rId5">
              <a:alphaModFix/>
            </a:blip>
            <a:srcRect b="0" l="0" r="0" t="0"/>
            <a:stretch/>
          </p:blipFill>
          <p:spPr>
            <a:xfrm>
              <a:off x="1760487" y="4052370"/>
              <a:ext cx="381000" cy="381000"/>
            </a:xfrm>
            <a:prstGeom prst="rect">
              <a:avLst/>
            </a:prstGeom>
            <a:noFill/>
            <a:ln>
              <a:noFill/>
            </a:ln>
          </p:spPr>
        </p:pic>
        <p:sp>
          <p:nvSpPr>
            <p:cNvPr id="1298" name="Google Shape;1298;p134"/>
            <p:cNvSpPr/>
            <p:nvPr/>
          </p:nvSpPr>
          <p:spPr>
            <a:xfrm>
              <a:off x="1402758" y="1553993"/>
              <a:ext cx="8391657" cy="4464845"/>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a:t>
              </a:r>
              <a:endParaRPr/>
            </a:p>
          </p:txBody>
        </p:sp>
        <p:sp>
          <p:nvSpPr>
            <p:cNvPr id="1299" name="Google Shape;1299;p134"/>
            <p:cNvSpPr txBox="1"/>
            <p:nvPr/>
          </p:nvSpPr>
          <p:spPr>
            <a:xfrm>
              <a:off x="7275939" y="3755753"/>
              <a:ext cx="16446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Main VPC</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route table</a:t>
              </a:r>
              <a:endParaRPr/>
            </a:p>
          </p:txBody>
        </p:sp>
        <p:cxnSp>
          <p:nvCxnSpPr>
            <p:cNvPr id="1300" name="Google Shape;1300;p134"/>
            <p:cNvCxnSpPr>
              <a:stCxn id="1301" idx="3"/>
            </p:cNvCxnSpPr>
            <p:nvPr/>
          </p:nvCxnSpPr>
          <p:spPr>
            <a:xfrm>
              <a:off x="4160180" y="2943582"/>
              <a:ext cx="3559800" cy="401100"/>
            </a:xfrm>
            <a:prstGeom prst="bentConnector3">
              <a:avLst>
                <a:gd fmla="val 69760"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302" name="Google Shape;1302;p134"/>
            <p:cNvCxnSpPr>
              <a:stCxn id="1303" idx="3"/>
            </p:cNvCxnSpPr>
            <p:nvPr/>
          </p:nvCxnSpPr>
          <p:spPr>
            <a:xfrm flipH="1" rot="10800000">
              <a:off x="4160180" y="3613682"/>
              <a:ext cx="3559800" cy="1208100"/>
            </a:xfrm>
            <a:prstGeom prst="bentConnector3">
              <a:avLst>
                <a:gd fmla="val 69760"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04" name="Google Shape;1304;p134"/>
            <p:cNvPicPr preferRelativeResize="0"/>
            <p:nvPr/>
          </p:nvPicPr>
          <p:blipFill rotWithShape="1">
            <a:blip r:embed="rId6">
              <a:alphaModFix/>
            </a:blip>
            <a:srcRect b="0" l="0" r="0" t="0"/>
            <a:stretch/>
          </p:blipFill>
          <p:spPr>
            <a:xfrm>
              <a:off x="7726230" y="3144151"/>
              <a:ext cx="638436" cy="638436"/>
            </a:xfrm>
            <a:prstGeom prst="rect">
              <a:avLst/>
            </a:prstGeom>
            <a:noFill/>
            <a:ln>
              <a:noFill/>
            </a:ln>
          </p:spPr>
        </p:pic>
        <p:sp>
          <p:nvSpPr>
            <p:cNvPr id="1305" name="Google Shape;1305;p134"/>
            <p:cNvSpPr txBox="1"/>
            <p:nvPr/>
          </p:nvSpPr>
          <p:spPr>
            <a:xfrm>
              <a:off x="1955843" y="3310143"/>
              <a:ext cx="3848579"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EC2 instance A</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Private IP address: 10.0.0.5</a:t>
              </a:r>
              <a:endParaRPr/>
            </a:p>
          </p:txBody>
        </p:sp>
        <p:pic>
          <p:nvPicPr>
            <p:cNvPr id="1301" name="Google Shape;1301;p134"/>
            <p:cNvPicPr preferRelativeResize="0"/>
            <p:nvPr/>
          </p:nvPicPr>
          <p:blipFill rotWithShape="1">
            <a:blip r:embed="rId7">
              <a:alphaModFix/>
            </a:blip>
            <a:srcRect b="0" l="0" r="0" t="0"/>
            <a:stretch/>
          </p:blipFill>
          <p:spPr>
            <a:xfrm>
              <a:off x="3492981" y="2609983"/>
              <a:ext cx="667199" cy="667199"/>
            </a:xfrm>
            <a:prstGeom prst="rect">
              <a:avLst/>
            </a:prstGeom>
            <a:noFill/>
            <a:ln>
              <a:noFill/>
            </a:ln>
          </p:spPr>
        </p:pic>
        <p:sp>
          <p:nvSpPr>
            <p:cNvPr id="1306" name="Google Shape;1306;p134"/>
            <p:cNvSpPr txBox="1"/>
            <p:nvPr/>
          </p:nvSpPr>
          <p:spPr>
            <a:xfrm>
              <a:off x="1955843" y="5188342"/>
              <a:ext cx="3848579"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EC2 instance B</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Private IP address: 10.0.134.60</a:t>
              </a:r>
              <a:endParaRPr/>
            </a:p>
          </p:txBody>
        </p:sp>
        <p:pic>
          <p:nvPicPr>
            <p:cNvPr id="1303" name="Google Shape;1303;p134"/>
            <p:cNvPicPr preferRelativeResize="0"/>
            <p:nvPr/>
          </p:nvPicPr>
          <p:blipFill rotWithShape="1">
            <a:blip r:embed="rId7">
              <a:alphaModFix/>
            </a:blip>
            <a:srcRect b="0" l="0" r="0" t="0"/>
            <a:stretch/>
          </p:blipFill>
          <p:spPr>
            <a:xfrm>
              <a:off x="3492981" y="4488182"/>
              <a:ext cx="667199" cy="667199"/>
            </a:xfrm>
            <a:prstGeom prst="rect">
              <a:avLst/>
            </a:prstGeom>
            <a:noFill/>
            <a:ln>
              <a:noFill/>
            </a:ln>
          </p:spPr>
        </p:pic>
        <p:cxnSp>
          <p:nvCxnSpPr>
            <p:cNvPr id="1307" name="Google Shape;1307;p134"/>
            <p:cNvCxnSpPr>
              <a:endCxn id="1304" idx="0"/>
            </p:cNvCxnSpPr>
            <p:nvPr/>
          </p:nvCxnSpPr>
          <p:spPr>
            <a:xfrm flipH="1">
              <a:off x="8045448" y="2651851"/>
              <a:ext cx="465600" cy="492300"/>
            </a:xfrm>
            <a:prstGeom prst="straightConnector1">
              <a:avLst/>
            </a:prstGeom>
            <a:noFill/>
            <a:ln cap="flat" cmpd="sng" w="28575">
              <a:solidFill>
                <a:schemeClr val="dk1"/>
              </a:solidFill>
              <a:prstDash val="dot"/>
              <a:round/>
              <a:headEnd len="sm" w="sm" type="none"/>
              <a:tailEnd len="sm" w="sm" type="none"/>
            </a:ln>
          </p:spPr>
        </p:cxnSp>
      </p:grpSp>
      <p:graphicFrame>
        <p:nvGraphicFramePr>
          <p:cNvPr id="1308" name="Google Shape;1308;p134"/>
          <p:cNvGraphicFramePr/>
          <p:nvPr/>
        </p:nvGraphicFramePr>
        <p:xfrm>
          <a:off x="8404573" y="1995289"/>
          <a:ext cx="3000000" cy="3000000"/>
        </p:xfrm>
        <a:graphic>
          <a:graphicData uri="http://schemas.openxmlformats.org/drawingml/2006/table">
            <a:tbl>
              <a:tblPr bandRow="1" firstRow="1">
                <a:noFill/>
                <a:tableStyleId>{C6C3AEC5-3F7B-4145-811E-6C8585CAFB2E}</a:tableStyleId>
              </a:tblPr>
              <a:tblGrid>
                <a:gridCol w="1566500"/>
                <a:gridCol w="1199775"/>
              </a:tblGrid>
              <a:tr h="390450">
                <a:tc gridSpan="2">
                  <a:txBody>
                    <a:bodyPr/>
                    <a:lstStyle/>
                    <a:p>
                      <a:pPr indent="0" lvl="0" marL="0" marR="0" rtl="0" algn="ctr">
                        <a:spcBef>
                          <a:spcPts val="0"/>
                        </a:spcBef>
                        <a:spcAft>
                          <a:spcPts val="0"/>
                        </a:spcAft>
                        <a:buNone/>
                      </a:pPr>
                      <a:r>
                        <a:rPr b="0" lang="en-US" sz="1600" u="none" cap="none" strike="noStrike">
                          <a:solidFill>
                            <a:schemeClr val="lt1"/>
                          </a:solidFill>
                        </a:rPr>
                        <a:t>Main VPC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u="none" cap="none" strike="noStrike">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10.0.0.0/16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local</a:t>
                      </a:r>
                      <a:endParaRPr sz="1600">
                        <a:latin typeface="Play"/>
                        <a:ea typeface="Play"/>
                        <a:cs typeface="Play"/>
                        <a:sym typeface="Play"/>
                      </a:endParaRPr>
                    </a:p>
                  </a:txBody>
                  <a:tcPr marT="45725" marB="45725" marR="91450" marL="91450"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4" name="Google Shape;1314;p135"/>
          <p:cNvSpPr txBox="1"/>
          <p:nvPr>
            <p:ph type="title"/>
          </p:nvPr>
        </p:nvSpPr>
        <p:spPr>
          <a:xfrm>
            <a:off x="365760" y="11594"/>
            <a:ext cx="11466576" cy="57752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latin typeface="Play"/>
                <a:ea typeface="Play"/>
                <a:cs typeface="Play"/>
                <a:sym typeface="Play"/>
              </a:rPr>
              <a:t>Public subnets</a:t>
            </a:r>
            <a:endParaRPr/>
          </a:p>
        </p:txBody>
      </p:sp>
      <p:grpSp>
        <p:nvGrpSpPr>
          <p:cNvPr descr="VPC containing a public subnet with an EC2 instance and a public subnet route table. See details in student notes." id="1315" name="Google Shape;1315;p135"/>
          <p:cNvGrpSpPr/>
          <p:nvPr/>
        </p:nvGrpSpPr>
        <p:grpSpPr>
          <a:xfrm>
            <a:off x="2248009" y="1157288"/>
            <a:ext cx="9330242" cy="3211453"/>
            <a:chOff x="2248009" y="1157288"/>
            <a:chExt cx="9330242" cy="3211453"/>
          </a:xfrm>
        </p:grpSpPr>
        <p:sp>
          <p:nvSpPr>
            <p:cNvPr id="1316" name="Google Shape;1316;p135"/>
            <p:cNvSpPr/>
            <p:nvPr/>
          </p:nvSpPr>
          <p:spPr>
            <a:xfrm>
              <a:off x="2248009" y="1157288"/>
              <a:ext cx="9099696" cy="3211453"/>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Amazon VPC 10.0.0.0/16</a:t>
              </a:r>
              <a:endParaRPr/>
            </a:p>
          </p:txBody>
        </p:sp>
        <p:pic>
          <p:nvPicPr>
            <p:cNvPr id="1317" name="Google Shape;1317;p135"/>
            <p:cNvPicPr preferRelativeResize="0"/>
            <p:nvPr/>
          </p:nvPicPr>
          <p:blipFill rotWithShape="1">
            <a:blip r:embed="rId3">
              <a:alphaModFix/>
            </a:blip>
            <a:srcRect b="0" l="0" r="0" t="0"/>
            <a:stretch/>
          </p:blipFill>
          <p:spPr>
            <a:xfrm>
              <a:off x="2248009" y="1164480"/>
              <a:ext cx="381000" cy="381000"/>
            </a:xfrm>
            <a:prstGeom prst="rect">
              <a:avLst/>
            </a:prstGeom>
            <a:noFill/>
            <a:ln>
              <a:noFill/>
            </a:ln>
          </p:spPr>
        </p:pic>
        <p:sp>
          <p:nvSpPr>
            <p:cNvPr id="1318" name="Google Shape;1318;p135"/>
            <p:cNvSpPr/>
            <p:nvPr/>
          </p:nvSpPr>
          <p:spPr>
            <a:xfrm>
              <a:off x="3274739" y="2011516"/>
              <a:ext cx="4497010" cy="2107628"/>
            </a:xfrm>
            <a:prstGeom prst="rect">
              <a:avLst/>
            </a:prstGeom>
            <a:noFill/>
            <a:ln cap="flat" cmpd="sng" w="158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Public subnet 10.0.0.0/20</a:t>
              </a:r>
              <a:endParaRPr/>
            </a:p>
          </p:txBody>
        </p:sp>
        <p:pic>
          <p:nvPicPr>
            <p:cNvPr id="1319" name="Google Shape;1319;p135"/>
            <p:cNvPicPr preferRelativeResize="0"/>
            <p:nvPr/>
          </p:nvPicPr>
          <p:blipFill rotWithShape="1">
            <a:blip r:embed="rId4">
              <a:alphaModFix/>
            </a:blip>
            <a:srcRect b="0" l="0" r="0" t="0"/>
            <a:stretch/>
          </p:blipFill>
          <p:spPr>
            <a:xfrm>
              <a:off x="3274274" y="2011516"/>
              <a:ext cx="381000" cy="381000"/>
            </a:xfrm>
            <a:prstGeom prst="rect">
              <a:avLst/>
            </a:prstGeom>
            <a:noFill/>
            <a:ln>
              <a:noFill/>
            </a:ln>
          </p:spPr>
        </p:pic>
        <p:sp>
          <p:nvSpPr>
            <p:cNvPr id="1320" name="Google Shape;1320;p135"/>
            <p:cNvSpPr/>
            <p:nvPr/>
          </p:nvSpPr>
          <p:spPr>
            <a:xfrm>
              <a:off x="2464595" y="1604562"/>
              <a:ext cx="7711318" cy="2651554"/>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a:t>
              </a:r>
              <a:endParaRPr/>
            </a:p>
          </p:txBody>
        </p:sp>
        <p:pic>
          <p:nvPicPr>
            <p:cNvPr id="1321" name="Google Shape;1321;p135"/>
            <p:cNvPicPr preferRelativeResize="0"/>
            <p:nvPr/>
          </p:nvPicPr>
          <p:blipFill rotWithShape="1">
            <a:blip r:embed="rId5">
              <a:alphaModFix/>
            </a:blip>
            <a:srcRect b="0" l="0" r="0" t="0"/>
            <a:stretch/>
          </p:blipFill>
          <p:spPr>
            <a:xfrm>
              <a:off x="10873455" y="2722151"/>
              <a:ext cx="457200" cy="457200"/>
            </a:xfrm>
            <a:prstGeom prst="rect">
              <a:avLst/>
            </a:prstGeom>
            <a:noFill/>
            <a:ln>
              <a:noFill/>
            </a:ln>
          </p:spPr>
        </p:pic>
        <p:cxnSp>
          <p:nvCxnSpPr>
            <p:cNvPr id="1322" name="Google Shape;1322;p135"/>
            <p:cNvCxnSpPr>
              <a:stCxn id="1323" idx="3"/>
              <a:endCxn id="1321" idx="1"/>
            </p:cNvCxnSpPr>
            <p:nvPr/>
          </p:nvCxnSpPr>
          <p:spPr>
            <a:xfrm>
              <a:off x="9733262" y="2946645"/>
              <a:ext cx="1140300" cy="42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324" name="Google Shape;1324;p135"/>
            <p:cNvSpPr txBox="1"/>
            <p:nvPr/>
          </p:nvSpPr>
          <p:spPr>
            <a:xfrm>
              <a:off x="8697539" y="3230492"/>
              <a:ext cx="16446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Public subnet</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route table</a:t>
              </a:r>
              <a:endParaRPr/>
            </a:p>
          </p:txBody>
        </p:sp>
        <p:cxnSp>
          <p:nvCxnSpPr>
            <p:cNvPr id="1325" name="Google Shape;1325;p135"/>
            <p:cNvCxnSpPr>
              <a:stCxn id="1326" idx="3"/>
              <a:endCxn id="1323" idx="1"/>
            </p:cNvCxnSpPr>
            <p:nvPr/>
          </p:nvCxnSpPr>
          <p:spPr>
            <a:xfrm flipH="1" rot="10800000">
              <a:off x="5744514" y="2946552"/>
              <a:ext cx="3468000" cy="42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23" name="Google Shape;1323;p135"/>
            <p:cNvPicPr preferRelativeResize="0"/>
            <p:nvPr/>
          </p:nvPicPr>
          <p:blipFill rotWithShape="1">
            <a:blip r:embed="rId6">
              <a:alphaModFix/>
            </a:blip>
            <a:srcRect b="0" l="0" r="0" t="0"/>
            <a:stretch/>
          </p:blipFill>
          <p:spPr>
            <a:xfrm>
              <a:off x="9212562" y="2686295"/>
              <a:ext cx="520700" cy="520700"/>
            </a:xfrm>
            <a:prstGeom prst="rect">
              <a:avLst/>
            </a:prstGeom>
            <a:noFill/>
            <a:ln>
              <a:noFill/>
            </a:ln>
          </p:spPr>
        </p:pic>
        <p:sp>
          <p:nvSpPr>
            <p:cNvPr id="1327" name="Google Shape;1327;p135"/>
            <p:cNvSpPr txBox="1"/>
            <p:nvPr/>
          </p:nvSpPr>
          <p:spPr>
            <a:xfrm>
              <a:off x="3534830" y="3269189"/>
              <a:ext cx="3848579" cy="83099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EC2 instance </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Private IP address: 10.0.0.5</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Public IP address: 198.51.102.7</a:t>
              </a:r>
              <a:endParaRPr/>
            </a:p>
          </p:txBody>
        </p:sp>
        <p:pic>
          <p:nvPicPr>
            <p:cNvPr id="1326" name="Google Shape;1326;p135"/>
            <p:cNvPicPr preferRelativeResize="0"/>
            <p:nvPr/>
          </p:nvPicPr>
          <p:blipFill rotWithShape="1">
            <a:blip r:embed="rId7">
              <a:alphaModFix/>
            </a:blip>
            <a:srcRect b="0" l="0" r="0" t="0"/>
            <a:stretch/>
          </p:blipFill>
          <p:spPr>
            <a:xfrm>
              <a:off x="5077315" y="2617152"/>
              <a:ext cx="667199" cy="667199"/>
            </a:xfrm>
            <a:prstGeom prst="rect">
              <a:avLst/>
            </a:prstGeom>
            <a:noFill/>
            <a:ln>
              <a:noFill/>
            </a:ln>
          </p:spPr>
        </p:pic>
        <p:sp>
          <p:nvSpPr>
            <p:cNvPr id="1328" name="Google Shape;1328;p135"/>
            <p:cNvSpPr txBox="1"/>
            <p:nvPr/>
          </p:nvSpPr>
          <p:spPr>
            <a:xfrm>
              <a:off x="10174901" y="3229555"/>
              <a:ext cx="14033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Internet gateway</a:t>
              </a:r>
              <a:endParaRPr/>
            </a:p>
          </p:txBody>
        </p:sp>
      </p:grpSp>
      <p:graphicFrame>
        <p:nvGraphicFramePr>
          <p:cNvPr id="1329" name="Google Shape;1329;p135"/>
          <p:cNvGraphicFramePr/>
          <p:nvPr/>
        </p:nvGraphicFramePr>
        <p:xfrm>
          <a:off x="3394412" y="4895454"/>
          <a:ext cx="3000000" cy="3000000"/>
        </p:xfrm>
        <a:graphic>
          <a:graphicData uri="http://schemas.openxmlformats.org/drawingml/2006/table">
            <a:tbl>
              <a:tblPr bandRow="1" firstRow="1">
                <a:noFill/>
                <a:tableStyleId>{C6C3AEC5-3F7B-4145-811E-6C8585CAFB2E}</a:tableStyleId>
              </a:tblPr>
              <a:tblGrid>
                <a:gridCol w="1566500"/>
                <a:gridCol w="1199775"/>
              </a:tblGrid>
              <a:tr h="390450">
                <a:tc gridSpan="2">
                  <a:txBody>
                    <a:bodyPr/>
                    <a:lstStyle/>
                    <a:p>
                      <a:pPr indent="0" lvl="0" marL="0" marR="0" rtl="0" algn="ctr">
                        <a:spcBef>
                          <a:spcPts val="0"/>
                        </a:spcBef>
                        <a:spcAft>
                          <a:spcPts val="0"/>
                        </a:spcAft>
                        <a:buNone/>
                      </a:pPr>
                      <a:r>
                        <a:rPr b="0" lang="en-US" sz="1600">
                          <a:solidFill>
                            <a:schemeClr val="lt1"/>
                          </a:solidFill>
                        </a:rPr>
                        <a:t>Main VPC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10.0.0.0/16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local</a:t>
                      </a:r>
                      <a:endParaRPr sz="1600">
                        <a:latin typeface="Play"/>
                        <a:ea typeface="Play"/>
                        <a:cs typeface="Play"/>
                        <a:sym typeface="Play"/>
                      </a:endParaRPr>
                    </a:p>
                  </a:txBody>
                  <a:tcPr marT="45725" marB="45725" marR="91450" marL="91450" anchor="ctr"/>
                </a:tc>
              </a:tr>
            </a:tbl>
          </a:graphicData>
        </a:graphic>
      </p:graphicFrame>
      <p:cxnSp>
        <p:nvCxnSpPr>
          <p:cNvPr id="1330" name="Google Shape;1330;p135"/>
          <p:cNvCxnSpPr/>
          <p:nvPr/>
        </p:nvCxnSpPr>
        <p:spPr>
          <a:xfrm>
            <a:off x="4777553" y="4368741"/>
            <a:ext cx="0" cy="526800"/>
          </a:xfrm>
          <a:prstGeom prst="straightConnector1">
            <a:avLst/>
          </a:prstGeom>
          <a:noFill/>
          <a:ln cap="flat" cmpd="sng" w="28575">
            <a:solidFill>
              <a:schemeClr val="dk1"/>
            </a:solidFill>
            <a:prstDash val="dot"/>
            <a:round/>
            <a:headEnd len="sm" w="sm" type="none"/>
            <a:tailEnd len="sm" w="sm" type="none"/>
          </a:ln>
        </p:spPr>
      </p:cxnSp>
      <p:graphicFrame>
        <p:nvGraphicFramePr>
          <p:cNvPr id="1331" name="Google Shape;1331;p135"/>
          <p:cNvGraphicFramePr/>
          <p:nvPr/>
        </p:nvGraphicFramePr>
        <p:xfrm>
          <a:off x="7845474" y="4588635"/>
          <a:ext cx="3000000" cy="3000000"/>
        </p:xfrm>
        <a:graphic>
          <a:graphicData uri="http://schemas.openxmlformats.org/drawingml/2006/table">
            <a:tbl>
              <a:tblPr bandRow="1" firstRow="1">
                <a:noFill/>
                <a:tableStyleId>{C6C3AEC5-3F7B-4145-811E-6C8585CAFB2E}</a:tableStyleId>
              </a:tblPr>
              <a:tblGrid>
                <a:gridCol w="1336525"/>
                <a:gridCol w="2012250"/>
              </a:tblGrid>
              <a:tr h="203200">
                <a:tc gridSpan="2">
                  <a:txBody>
                    <a:bodyPr/>
                    <a:lstStyle/>
                    <a:p>
                      <a:pPr indent="0" lvl="0" marL="0" marR="0" rtl="0" algn="ctr">
                        <a:spcBef>
                          <a:spcPts val="0"/>
                        </a:spcBef>
                        <a:spcAft>
                          <a:spcPts val="0"/>
                        </a:spcAft>
                        <a:buNone/>
                      </a:pPr>
                      <a:r>
                        <a:rPr b="0" lang="en-US" sz="1600">
                          <a:solidFill>
                            <a:schemeClr val="lt1"/>
                          </a:solidFill>
                        </a:rPr>
                        <a:t>Public subnet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10.0.0.0/16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local</a:t>
                      </a:r>
                      <a:endParaRPr sz="1600">
                        <a:latin typeface="Play"/>
                        <a:ea typeface="Play"/>
                        <a:cs typeface="Play"/>
                        <a:sym typeface="Play"/>
                      </a:endParaRPr>
                    </a:p>
                  </a:txBody>
                  <a:tcPr marT="45725" marB="45725" marR="91450" marL="91450" anchor="ctr"/>
                </a:tc>
              </a:tr>
              <a:tr h="383750">
                <a:tc>
                  <a:txBody>
                    <a:bodyPr/>
                    <a:lstStyle/>
                    <a:p>
                      <a:pPr indent="0" lvl="0" marL="0" marR="0" rtl="0" algn="l">
                        <a:spcBef>
                          <a:spcPts val="0"/>
                        </a:spcBef>
                        <a:spcAft>
                          <a:spcPts val="0"/>
                        </a:spcAft>
                        <a:buNone/>
                      </a:pPr>
                      <a:r>
                        <a:rPr lang="en-US" sz="1600"/>
                        <a:t>0.0.0.0/0</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solidFill>
                            <a:schemeClr val="dk1"/>
                          </a:solidFill>
                        </a:rPr>
                        <a:t>Internet gateway ID</a:t>
                      </a:r>
                      <a:endParaRPr sz="1600">
                        <a:solidFill>
                          <a:schemeClr val="dk1"/>
                        </a:solidFill>
                        <a:latin typeface="Play"/>
                        <a:ea typeface="Play"/>
                        <a:cs typeface="Play"/>
                        <a:sym typeface="Play"/>
                      </a:endParaRPr>
                    </a:p>
                  </a:txBody>
                  <a:tcPr marT="45725" marB="45725" marR="91450" marL="91450" anchor="ctr"/>
                </a:tc>
              </a:tr>
            </a:tbl>
          </a:graphicData>
        </a:graphic>
      </p:graphicFrame>
      <p:cxnSp>
        <p:nvCxnSpPr>
          <p:cNvPr id="1332" name="Google Shape;1332;p135"/>
          <p:cNvCxnSpPr>
            <a:stCxn id="1324" idx="2"/>
          </p:cNvCxnSpPr>
          <p:nvPr/>
        </p:nvCxnSpPr>
        <p:spPr>
          <a:xfrm>
            <a:off x="9519864" y="3815267"/>
            <a:ext cx="0" cy="773400"/>
          </a:xfrm>
          <a:prstGeom prst="straightConnector1">
            <a:avLst/>
          </a:prstGeom>
          <a:noFill/>
          <a:ln cap="flat" cmpd="sng" w="28575">
            <a:solidFill>
              <a:schemeClr val="dk1"/>
            </a:solidFill>
            <a:prstDash val="dot"/>
            <a:round/>
            <a:headEnd len="sm" w="sm" type="none"/>
            <a:tailEnd len="sm" w="sm" type="none"/>
          </a:ln>
        </p:spPr>
      </p:cxnSp>
      <p:sp>
        <p:nvSpPr>
          <p:cNvPr id="1333" name="Google Shape;1333;p135"/>
          <p:cNvSpPr/>
          <p:nvPr/>
        </p:nvSpPr>
        <p:spPr>
          <a:xfrm>
            <a:off x="425598" y="1866632"/>
            <a:ext cx="2376908" cy="1077218"/>
          </a:xfrm>
          <a:custGeom>
            <a:rect b="b" l="l" r="r" t="t"/>
            <a:pathLst>
              <a:path extrusionOk="0" h="120000" w="120000">
                <a:moveTo>
                  <a:pt x="0" y="0"/>
                </a:moveTo>
                <a:lnTo>
                  <a:pt x="120000" y="0"/>
                </a:lnTo>
                <a:lnTo>
                  <a:pt x="120000" y="120000"/>
                </a:lnTo>
                <a:lnTo>
                  <a:pt x="0" y="120000"/>
                </a:lnTo>
                <a:close/>
              </a:path>
              <a:path extrusionOk="0" fill="none" h="120000" w="120000">
                <a:moveTo>
                  <a:pt x="117336" y="59632"/>
                </a:moveTo>
                <a:lnTo>
                  <a:pt x="143448" y="5885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A public subnet with an associated internet gateway allows direct access to the internet.</a:t>
            </a:r>
            <a:endParaRPr/>
          </a:p>
        </p:txBody>
      </p:sp>
      <p:grpSp>
        <p:nvGrpSpPr>
          <p:cNvPr id="1334" name="Google Shape;1334;p135"/>
          <p:cNvGrpSpPr/>
          <p:nvPr/>
        </p:nvGrpSpPr>
        <p:grpSpPr>
          <a:xfrm>
            <a:off x="421968" y="3191245"/>
            <a:ext cx="3751385" cy="1077218"/>
            <a:chOff x="6171383" y="4029865"/>
            <a:chExt cx="3477693" cy="1009820"/>
          </a:xfrm>
        </p:grpSpPr>
        <p:cxnSp>
          <p:nvCxnSpPr>
            <p:cNvPr descr="Describe what is being pointed to." id="1335" name="Google Shape;1335;p135"/>
            <p:cNvCxnSpPr/>
            <p:nvPr/>
          </p:nvCxnSpPr>
          <p:spPr>
            <a:xfrm rot="5400000">
              <a:off x="9306823" y="4528425"/>
              <a:ext cx="671807" cy="12700"/>
            </a:xfrm>
            <a:prstGeom prst="bentConnector5">
              <a:avLst>
                <a:gd fmla="val 115446" name="adj1"/>
                <a:gd fmla="val -36074470" name="adj2"/>
                <a:gd fmla="val 206735" name="adj3"/>
              </a:avLst>
            </a:prstGeom>
            <a:noFill/>
            <a:ln cap="flat" cmpd="sng" w="44450">
              <a:solidFill>
                <a:schemeClr val="accent5"/>
              </a:solidFill>
              <a:prstDash val="solid"/>
              <a:round/>
              <a:headEnd len="sm" w="sm" type="none"/>
              <a:tailEnd len="sm" w="sm" type="none"/>
            </a:ln>
          </p:spPr>
        </p:cxnSp>
        <p:sp>
          <p:nvSpPr>
            <p:cNvPr id="1336" name="Google Shape;1336;p135"/>
            <p:cNvSpPr/>
            <p:nvPr/>
          </p:nvSpPr>
          <p:spPr>
            <a:xfrm>
              <a:off x="6171383" y="4029865"/>
              <a:ext cx="2421500" cy="1009820"/>
            </a:xfrm>
            <a:custGeom>
              <a:rect b="b" l="l" r="r" t="t"/>
              <a:pathLst>
                <a:path extrusionOk="0" h="120000" w="120000">
                  <a:moveTo>
                    <a:pt x="0" y="0"/>
                  </a:moveTo>
                  <a:lnTo>
                    <a:pt x="120000" y="0"/>
                  </a:lnTo>
                  <a:lnTo>
                    <a:pt x="120000" y="120000"/>
                  </a:lnTo>
                  <a:lnTo>
                    <a:pt x="0" y="120000"/>
                  </a:lnTo>
                  <a:close/>
                </a:path>
                <a:path extrusionOk="0" fill="none" h="120000" w="120000">
                  <a:moveTo>
                    <a:pt x="119738" y="61606"/>
                  </a:moveTo>
                  <a:lnTo>
                    <a:pt x="145597" y="61999"/>
                  </a:lnTo>
                </a:path>
              </a:pathLst>
            </a:custGeom>
            <a:solidFill>
              <a:schemeClr val="accent5"/>
            </a:solidFill>
            <a:ln cap="flat" cmpd="sng" w="4445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Every instance in a public subnet requires a private and a public IP address to gain internet access.</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2" name="Google Shape;1342;p136"/>
          <p:cNvSpPr txBox="1"/>
          <p:nvPr>
            <p:ph type="title"/>
          </p:nvPr>
        </p:nvSpPr>
        <p:spPr>
          <a:xfrm>
            <a:off x="365760" y="30328"/>
            <a:ext cx="11466576" cy="55879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Elastic IP addresses</a:t>
            </a:r>
            <a:endParaRPr/>
          </a:p>
        </p:txBody>
      </p:sp>
      <p:grpSp>
        <p:nvGrpSpPr>
          <p:cNvPr descr="Amazon EC2 instance with a private IP address and an Elastic IP address in a public subnet." id="1343" name="Google Shape;1343;p136"/>
          <p:cNvGrpSpPr/>
          <p:nvPr/>
        </p:nvGrpSpPr>
        <p:grpSpPr>
          <a:xfrm>
            <a:off x="1288914" y="981647"/>
            <a:ext cx="9306284" cy="3959225"/>
            <a:chOff x="1288914" y="981647"/>
            <a:chExt cx="9306284" cy="3959225"/>
          </a:xfrm>
        </p:grpSpPr>
        <p:sp>
          <p:nvSpPr>
            <p:cNvPr id="1344" name="Google Shape;1344;p136"/>
            <p:cNvSpPr/>
            <p:nvPr/>
          </p:nvSpPr>
          <p:spPr>
            <a:xfrm>
              <a:off x="1288914" y="981647"/>
              <a:ext cx="8994426" cy="395922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Amazon VPC 10.0.0.0/16</a:t>
              </a:r>
              <a:endParaRPr/>
            </a:p>
          </p:txBody>
        </p:sp>
        <p:sp>
          <p:nvSpPr>
            <p:cNvPr id="1345" name="Google Shape;1345;p136"/>
            <p:cNvSpPr/>
            <p:nvPr/>
          </p:nvSpPr>
          <p:spPr>
            <a:xfrm>
              <a:off x="2636110" y="1877001"/>
              <a:ext cx="4800950" cy="2674765"/>
            </a:xfrm>
            <a:prstGeom prst="rect">
              <a:avLst/>
            </a:prstGeom>
            <a:noFill/>
            <a:ln cap="flat" cmpd="sng" w="158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Public subnet 10.0.0.0/20</a:t>
              </a:r>
              <a:endParaRPr/>
            </a:p>
          </p:txBody>
        </p:sp>
        <p:pic>
          <p:nvPicPr>
            <p:cNvPr id="1346" name="Google Shape;1346;p136"/>
            <p:cNvPicPr preferRelativeResize="0"/>
            <p:nvPr/>
          </p:nvPicPr>
          <p:blipFill rotWithShape="1">
            <a:blip r:embed="rId3">
              <a:alphaModFix/>
            </a:blip>
            <a:srcRect b="0" l="0" r="0" t="0"/>
            <a:stretch/>
          </p:blipFill>
          <p:spPr>
            <a:xfrm>
              <a:off x="2634473" y="1877001"/>
              <a:ext cx="381000" cy="381000"/>
            </a:xfrm>
            <a:prstGeom prst="rect">
              <a:avLst/>
            </a:prstGeom>
            <a:noFill/>
            <a:ln>
              <a:noFill/>
            </a:ln>
          </p:spPr>
        </p:pic>
        <p:sp>
          <p:nvSpPr>
            <p:cNvPr id="1347" name="Google Shape;1347;p136"/>
            <p:cNvSpPr/>
            <p:nvPr/>
          </p:nvSpPr>
          <p:spPr>
            <a:xfrm>
              <a:off x="1994170" y="1388833"/>
              <a:ext cx="7454840" cy="3334243"/>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1</a:t>
              </a:r>
              <a:endParaRPr/>
            </a:p>
          </p:txBody>
        </p:sp>
        <p:pic>
          <p:nvPicPr>
            <p:cNvPr id="1348" name="Google Shape;1348;p136"/>
            <p:cNvPicPr preferRelativeResize="0"/>
            <p:nvPr/>
          </p:nvPicPr>
          <p:blipFill rotWithShape="1">
            <a:blip r:embed="rId4">
              <a:alphaModFix/>
            </a:blip>
            <a:srcRect b="0" l="0" r="0" t="0"/>
            <a:stretch/>
          </p:blipFill>
          <p:spPr>
            <a:xfrm>
              <a:off x="9735719" y="2842944"/>
              <a:ext cx="547621" cy="545784"/>
            </a:xfrm>
            <a:prstGeom prst="rect">
              <a:avLst/>
            </a:prstGeom>
            <a:noFill/>
            <a:ln>
              <a:noFill/>
            </a:ln>
          </p:spPr>
        </p:pic>
        <p:sp>
          <p:nvSpPr>
            <p:cNvPr id="1349" name="Google Shape;1349;p136"/>
            <p:cNvSpPr txBox="1"/>
            <p:nvPr/>
          </p:nvSpPr>
          <p:spPr>
            <a:xfrm>
              <a:off x="9191848" y="3338647"/>
              <a:ext cx="14033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Internet gateway</a:t>
              </a:r>
              <a:endParaRPr/>
            </a:p>
          </p:txBody>
        </p:sp>
        <p:sp>
          <p:nvSpPr>
            <p:cNvPr id="1350" name="Google Shape;1350;p136"/>
            <p:cNvSpPr txBox="1"/>
            <p:nvPr/>
          </p:nvSpPr>
          <p:spPr>
            <a:xfrm>
              <a:off x="3058960" y="3497623"/>
              <a:ext cx="1951441" cy="83099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EC2 instance</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Private IP address: </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10.0.0.5</a:t>
              </a:r>
              <a:endParaRPr/>
            </a:p>
          </p:txBody>
        </p:sp>
        <p:pic>
          <p:nvPicPr>
            <p:cNvPr id="1351" name="Google Shape;1351;p136"/>
            <p:cNvPicPr preferRelativeResize="0"/>
            <p:nvPr/>
          </p:nvPicPr>
          <p:blipFill rotWithShape="1">
            <a:blip r:embed="rId5">
              <a:alphaModFix/>
            </a:blip>
            <a:srcRect b="0" l="0" r="0" t="0"/>
            <a:stretch/>
          </p:blipFill>
          <p:spPr>
            <a:xfrm>
              <a:off x="3558076" y="2696362"/>
              <a:ext cx="810206" cy="810206"/>
            </a:xfrm>
            <a:prstGeom prst="rect">
              <a:avLst/>
            </a:prstGeom>
            <a:noFill/>
            <a:ln>
              <a:noFill/>
            </a:ln>
          </p:spPr>
        </p:pic>
        <p:pic>
          <p:nvPicPr>
            <p:cNvPr id="1352" name="Google Shape;1352;p136"/>
            <p:cNvPicPr preferRelativeResize="0"/>
            <p:nvPr/>
          </p:nvPicPr>
          <p:blipFill rotWithShape="1">
            <a:blip r:embed="rId6">
              <a:alphaModFix/>
            </a:blip>
            <a:srcRect b="0" l="0" r="0" t="0"/>
            <a:stretch/>
          </p:blipFill>
          <p:spPr>
            <a:xfrm>
              <a:off x="1288914" y="981647"/>
              <a:ext cx="381000" cy="381000"/>
            </a:xfrm>
            <a:prstGeom prst="rect">
              <a:avLst/>
            </a:prstGeom>
            <a:noFill/>
            <a:ln>
              <a:noFill/>
            </a:ln>
          </p:spPr>
        </p:pic>
        <p:cxnSp>
          <p:nvCxnSpPr>
            <p:cNvPr id="1353" name="Google Shape;1353;p136"/>
            <p:cNvCxnSpPr>
              <a:stCxn id="1354" idx="3"/>
              <a:endCxn id="1348" idx="1"/>
            </p:cNvCxnSpPr>
            <p:nvPr/>
          </p:nvCxnSpPr>
          <p:spPr>
            <a:xfrm>
              <a:off x="8887206" y="3113775"/>
              <a:ext cx="848400" cy="21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355" name="Google Shape;1355;p136"/>
            <p:cNvCxnSpPr>
              <a:stCxn id="1356" idx="3"/>
              <a:endCxn id="1354" idx="1"/>
            </p:cNvCxnSpPr>
            <p:nvPr/>
          </p:nvCxnSpPr>
          <p:spPr>
            <a:xfrm>
              <a:off x="6725587" y="3107904"/>
              <a:ext cx="1537800" cy="60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357" name="Google Shape;1357;p136"/>
            <p:cNvSpPr txBox="1"/>
            <p:nvPr/>
          </p:nvSpPr>
          <p:spPr>
            <a:xfrm>
              <a:off x="7862340" y="3359696"/>
              <a:ext cx="140335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Public subnet route table</a:t>
              </a:r>
              <a:endParaRPr/>
            </a:p>
          </p:txBody>
        </p:sp>
        <p:pic>
          <p:nvPicPr>
            <p:cNvPr id="1354" name="Google Shape;1354;p136"/>
            <p:cNvPicPr preferRelativeResize="0"/>
            <p:nvPr/>
          </p:nvPicPr>
          <p:blipFill rotWithShape="1">
            <a:blip r:embed="rId7">
              <a:alphaModFix/>
            </a:blip>
            <a:srcRect b="0" l="0" r="0" t="0"/>
            <a:stretch/>
          </p:blipFill>
          <p:spPr>
            <a:xfrm>
              <a:off x="8263525" y="2801934"/>
              <a:ext cx="623681" cy="623681"/>
            </a:xfrm>
            <a:prstGeom prst="rect">
              <a:avLst/>
            </a:prstGeom>
            <a:noFill/>
            <a:ln>
              <a:noFill/>
            </a:ln>
          </p:spPr>
        </p:pic>
        <p:pic>
          <p:nvPicPr>
            <p:cNvPr id="1356" name="Google Shape;1356;p136"/>
            <p:cNvPicPr preferRelativeResize="0"/>
            <p:nvPr/>
          </p:nvPicPr>
          <p:blipFill rotWithShape="1">
            <a:blip r:embed="rId8">
              <a:alphaModFix/>
            </a:blip>
            <a:srcRect b="0" l="0" r="0" t="0"/>
            <a:stretch/>
          </p:blipFill>
          <p:spPr>
            <a:xfrm>
              <a:off x="6018167" y="2754194"/>
              <a:ext cx="707420" cy="707420"/>
            </a:xfrm>
            <a:prstGeom prst="rect">
              <a:avLst/>
            </a:prstGeom>
            <a:noFill/>
            <a:ln>
              <a:noFill/>
            </a:ln>
          </p:spPr>
        </p:pic>
        <p:sp>
          <p:nvSpPr>
            <p:cNvPr id="1358" name="Google Shape;1358;p136"/>
            <p:cNvSpPr/>
            <p:nvPr/>
          </p:nvSpPr>
          <p:spPr>
            <a:xfrm>
              <a:off x="5634117" y="3497623"/>
              <a:ext cx="1451038"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Public Elastic </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IP address: </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198.51.100.2</a:t>
              </a:r>
              <a:endParaRPr/>
            </a:p>
          </p:txBody>
        </p:sp>
        <p:cxnSp>
          <p:nvCxnSpPr>
            <p:cNvPr id="1359" name="Google Shape;1359;p136"/>
            <p:cNvCxnSpPr>
              <a:stCxn id="1351" idx="3"/>
              <a:endCxn id="1356" idx="1"/>
            </p:cNvCxnSpPr>
            <p:nvPr/>
          </p:nvCxnSpPr>
          <p:spPr>
            <a:xfrm>
              <a:off x="4368282" y="3101465"/>
              <a:ext cx="1650000" cy="63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grpSp>
      <p:sp>
        <p:nvSpPr>
          <p:cNvPr id="1360" name="Google Shape;1360;p136"/>
          <p:cNvSpPr/>
          <p:nvPr/>
        </p:nvSpPr>
        <p:spPr>
          <a:xfrm>
            <a:off x="3558075" y="5222994"/>
            <a:ext cx="5329132" cy="830997"/>
          </a:xfrm>
          <a:custGeom>
            <a:rect b="b" l="l" r="r" t="t"/>
            <a:pathLst>
              <a:path extrusionOk="0" h="120000" w="120000">
                <a:moveTo>
                  <a:pt x="0" y="0"/>
                </a:moveTo>
                <a:lnTo>
                  <a:pt x="120000" y="0"/>
                </a:lnTo>
                <a:lnTo>
                  <a:pt x="120000" y="120000"/>
                </a:lnTo>
                <a:lnTo>
                  <a:pt x="0" y="120000"/>
                </a:lnTo>
                <a:close/>
              </a:path>
              <a:path extrusionOk="0" fill="none" h="120000" w="120000">
                <a:moveTo>
                  <a:pt x="63187" y="-2131"/>
                </a:moveTo>
                <a:lnTo>
                  <a:pt x="63107" y="-13561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An Elastic IP address is a public, static address associated with an instance. An Elastic IP address can be transferred to a new instance.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6" name="Google Shape;1366;p137"/>
          <p:cNvSpPr txBox="1"/>
          <p:nvPr>
            <p:ph type="title"/>
          </p:nvPr>
        </p:nvSpPr>
        <p:spPr>
          <a:xfrm>
            <a:off x="365760" y="88256"/>
            <a:ext cx="11466576" cy="50086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Private subnets</a:t>
            </a:r>
            <a:endParaRPr/>
          </a:p>
        </p:txBody>
      </p:sp>
      <p:graphicFrame>
        <p:nvGraphicFramePr>
          <p:cNvPr id="1367" name="Google Shape;1367;p137"/>
          <p:cNvGraphicFramePr/>
          <p:nvPr/>
        </p:nvGraphicFramePr>
        <p:xfrm>
          <a:off x="3866536" y="4764284"/>
          <a:ext cx="3000000" cy="3000000"/>
        </p:xfrm>
        <a:graphic>
          <a:graphicData uri="http://schemas.openxmlformats.org/drawingml/2006/table">
            <a:tbl>
              <a:tblPr bandRow="1" firstRow="1">
                <a:noFill/>
                <a:tableStyleId>{C6C3AEC5-3F7B-4145-811E-6C8585CAFB2E}</a:tableStyleId>
              </a:tblPr>
              <a:tblGrid>
                <a:gridCol w="1566500"/>
                <a:gridCol w="1199775"/>
              </a:tblGrid>
              <a:tr h="390450">
                <a:tc gridSpan="2">
                  <a:txBody>
                    <a:bodyPr/>
                    <a:lstStyle/>
                    <a:p>
                      <a:pPr indent="0" lvl="0" marL="0" marR="0" rtl="0" algn="ctr">
                        <a:spcBef>
                          <a:spcPts val="0"/>
                        </a:spcBef>
                        <a:spcAft>
                          <a:spcPts val="0"/>
                        </a:spcAft>
                        <a:buNone/>
                      </a:pPr>
                      <a:r>
                        <a:rPr b="0" lang="en-US" sz="1600">
                          <a:solidFill>
                            <a:schemeClr val="lt1"/>
                          </a:solidFill>
                        </a:rPr>
                        <a:t>Main VPC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10.0.0.0/16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local</a:t>
                      </a:r>
                      <a:endParaRPr sz="1600">
                        <a:latin typeface="Play"/>
                        <a:ea typeface="Play"/>
                        <a:cs typeface="Play"/>
                        <a:sym typeface="Play"/>
                      </a:endParaRPr>
                    </a:p>
                  </a:txBody>
                  <a:tcPr marT="45725" marB="45725" marR="91450" marL="91450" anchor="ctr"/>
                </a:tc>
              </a:tr>
            </a:tbl>
          </a:graphicData>
        </a:graphic>
      </p:graphicFrame>
      <p:grpSp>
        <p:nvGrpSpPr>
          <p:cNvPr id="1368" name="Google Shape;1368;p137"/>
          <p:cNvGrpSpPr/>
          <p:nvPr/>
        </p:nvGrpSpPr>
        <p:grpSpPr>
          <a:xfrm>
            <a:off x="2248009" y="1157288"/>
            <a:ext cx="8316229" cy="3273396"/>
            <a:chOff x="2248009" y="1157288"/>
            <a:chExt cx="8316229" cy="3273396"/>
          </a:xfrm>
        </p:grpSpPr>
        <p:sp>
          <p:nvSpPr>
            <p:cNvPr id="1369" name="Google Shape;1369;p137"/>
            <p:cNvSpPr/>
            <p:nvPr/>
          </p:nvSpPr>
          <p:spPr>
            <a:xfrm>
              <a:off x="2248009" y="1157288"/>
              <a:ext cx="8316229" cy="3273396"/>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Amazon VPC 10.0.0.0/16</a:t>
              </a:r>
              <a:endParaRPr/>
            </a:p>
          </p:txBody>
        </p:sp>
        <p:pic>
          <p:nvPicPr>
            <p:cNvPr id="1370" name="Google Shape;1370;p137"/>
            <p:cNvPicPr preferRelativeResize="0"/>
            <p:nvPr/>
          </p:nvPicPr>
          <p:blipFill rotWithShape="1">
            <a:blip r:embed="rId3">
              <a:alphaModFix/>
            </a:blip>
            <a:srcRect b="0" l="0" r="0" t="0"/>
            <a:stretch/>
          </p:blipFill>
          <p:spPr>
            <a:xfrm>
              <a:off x="2248009" y="1164480"/>
              <a:ext cx="381000" cy="381000"/>
            </a:xfrm>
            <a:prstGeom prst="rect">
              <a:avLst/>
            </a:prstGeom>
            <a:noFill/>
            <a:ln>
              <a:noFill/>
            </a:ln>
          </p:spPr>
        </p:pic>
        <p:sp>
          <p:nvSpPr>
            <p:cNvPr id="1371" name="Google Shape;1371;p137"/>
            <p:cNvSpPr/>
            <p:nvPr/>
          </p:nvSpPr>
          <p:spPr>
            <a:xfrm>
              <a:off x="3085491" y="2113245"/>
              <a:ext cx="4540096" cy="2009868"/>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Private subnet 10.0.128.0/20</a:t>
              </a:r>
              <a:endParaRPr/>
            </a:p>
          </p:txBody>
        </p:sp>
        <p:pic>
          <p:nvPicPr>
            <p:cNvPr id="1372" name="Google Shape;1372;p137"/>
            <p:cNvPicPr preferRelativeResize="0"/>
            <p:nvPr/>
          </p:nvPicPr>
          <p:blipFill rotWithShape="1">
            <a:blip r:embed="rId4">
              <a:alphaModFix/>
            </a:blip>
            <a:srcRect b="0" l="0" r="0" t="0"/>
            <a:stretch/>
          </p:blipFill>
          <p:spPr>
            <a:xfrm>
              <a:off x="3085491" y="2113245"/>
              <a:ext cx="381000" cy="381000"/>
            </a:xfrm>
            <a:prstGeom prst="rect">
              <a:avLst/>
            </a:prstGeom>
            <a:noFill/>
            <a:ln>
              <a:noFill/>
            </a:ln>
          </p:spPr>
        </p:pic>
        <p:sp>
          <p:nvSpPr>
            <p:cNvPr id="1373" name="Google Shape;1373;p137"/>
            <p:cNvSpPr/>
            <p:nvPr/>
          </p:nvSpPr>
          <p:spPr>
            <a:xfrm>
              <a:off x="2464595" y="1604563"/>
              <a:ext cx="5590438" cy="2668180"/>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a:t>
              </a:r>
              <a:endParaRPr/>
            </a:p>
          </p:txBody>
        </p:sp>
        <p:sp>
          <p:nvSpPr>
            <p:cNvPr id="1374" name="Google Shape;1374;p137"/>
            <p:cNvSpPr txBox="1"/>
            <p:nvPr/>
          </p:nvSpPr>
          <p:spPr>
            <a:xfrm>
              <a:off x="3466491" y="3399869"/>
              <a:ext cx="3848579"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EC2 instance </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Private IP address: 10.0.128.17</a:t>
              </a:r>
              <a:endParaRPr/>
            </a:p>
          </p:txBody>
        </p:sp>
        <p:pic>
          <p:nvPicPr>
            <p:cNvPr id="1375" name="Google Shape;1375;p137"/>
            <p:cNvPicPr preferRelativeResize="0"/>
            <p:nvPr/>
          </p:nvPicPr>
          <p:blipFill rotWithShape="1">
            <a:blip r:embed="rId5">
              <a:alphaModFix/>
            </a:blip>
            <a:srcRect b="0" l="0" r="0" t="0"/>
            <a:stretch/>
          </p:blipFill>
          <p:spPr>
            <a:xfrm>
              <a:off x="5003629" y="2699709"/>
              <a:ext cx="667199" cy="667199"/>
            </a:xfrm>
            <a:prstGeom prst="rect">
              <a:avLst/>
            </a:prstGeom>
            <a:noFill/>
            <a:ln>
              <a:noFill/>
            </a:ln>
          </p:spPr>
        </p:pic>
        <p:sp>
          <p:nvSpPr>
            <p:cNvPr id="1376" name="Google Shape;1376;p137"/>
            <p:cNvSpPr txBox="1"/>
            <p:nvPr/>
          </p:nvSpPr>
          <p:spPr>
            <a:xfrm>
              <a:off x="8650587" y="3328585"/>
              <a:ext cx="16446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Private subnet</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route table</a:t>
              </a:r>
              <a:endParaRPr/>
            </a:p>
          </p:txBody>
        </p:sp>
        <p:cxnSp>
          <p:nvCxnSpPr>
            <p:cNvPr id="1377" name="Google Shape;1377;p137"/>
            <p:cNvCxnSpPr>
              <a:stCxn id="1375" idx="3"/>
              <a:endCxn id="1378" idx="1"/>
            </p:cNvCxnSpPr>
            <p:nvPr/>
          </p:nvCxnSpPr>
          <p:spPr>
            <a:xfrm>
              <a:off x="5670828" y="3033309"/>
              <a:ext cx="3541800" cy="20700"/>
            </a:xfrm>
            <a:prstGeom prst="straightConnector1">
              <a:avLst/>
            </a:prstGeom>
            <a:noFill/>
            <a:ln cap="flat" cmpd="sng" w="19050">
              <a:solidFill>
                <a:srgbClr val="7C5AED"/>
              </a:solidFill>
              <a:prstDash val="solid"/>
              <a:round/>
              <a:headEnd len="med" w="med" type="stealth"/>
              <a:tailEnd len="med" w="med" type="stealth"/>
            </a:ln>
          </p:spPr>
        </p:cxnSp>
        <p:pic>
          <p:nvPicPr>
            <p:cNvPr id="1378" name="Google Shape;1378;p137"/>
            <p:cNvPicPr preferRelativeResize="0"/>
            <p:nvPr/>
          </p:nvPicPr>
          <p:blipFill rotWithShape="1">
            <a:blip r:embed="rId6">
              <a:alphaModFix/>
            </a:blip>
            <a:srcRect b="0" l="0" r="0" t="0"/>
            <a:stretch/>
          </p:blipFill>
          <p:spPr>
            <a:xfrm>
              <a:off x="9212562" y="2793731"/>
              <a:ext cx="520700" cy="520700"/>
            </a:xfrm>
            <a:prstGeom prst="rect">
              <a:avLst/>
            </a:prstGeom>
            <a:noFill/>
            <a:ln>
              <a:noFill/>
            </a:ln>
          </p:spPr>
        </p:pic>
      </p:grpSp>
      <p:graphicFrame>
        <p:nvGraphicFramePr>
          <p:cNvPr id="1379" name="Google Shape;1379;p137"/>
          <p:cNvGraphicFramePr/>
          <p:nvPr/>
        </p:nvGraphicFramePr>
        <p:xfrm>
          <a:off x="8087131" y="4738504"/>
          <a:ext cx="3000000" cy="3000000"/>
        </p:xfrm>
        <a:graphic>
          <a:graphicData uri="http://schemas.openxmlformats.org/drawingml/2006/table">
            <a:tbl>
              <a:tblPr bandRow="1" firstRow="1">
                <a:noFill/>
                <a:tableStyleId>{C6C3AEC5-3F7B-4145-811E-6C8585CAFB2E}</a:tableStyleId>
              </a:tblPr>
              <a:tblGrid>
                <a:gridCol w="1566500"/>
                <a:gridCol w="1199775"/>
              </a:tblGrid>
              <a:tr h="390450">
                <a:tc gridSpan="2">
                  <a:txBody>
                    <a:bodyPr/>
                    <a:lstStyle/>
                    <a:p>
                      <a:pPr indent="0" lvl="0" marL="0" marR="0" rtl="0" algn="ctr">
                        <a:lnSpc>
                          <a:spcPct val="100000"/>
                        </a:lnSpc>
                        <a:spcBef>
                          <a:spcPts val="0"/>
                        </a:spcBef>
                        <a:spcAft>
                          <a:spcPts val="0"/>
                        </a:spcAft>
                        <a:buClr>
                          <a:schemeClr val="lt1"/>
                        </a:buClr>
                        <a:buSzPts val="1600"/>
                        <a:buFont typeface="Play"/>
                        <a:buNone/>
                      </a:pPr>
                      <a:r>
                        <a:rPr b="0" lang="en-US" sz="1600">
                          <a:solidFill>
                            <a:schemeClr val="lt1"/>
                          </a:solidFill>
                        </a:rPr>
                        <a:t>Private subnet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10.0.0.0/16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local</a:t>
                      </a:r>
                      <a:endParaRPr sz="1600">
                        <a:latin typeface="Play"/>
                        <a:ea typeface="Play"/>
                        <a:cs typeface="Play"/>
                        <a:sym typeface="Play"/>
                      </a:endParaRPr>
                    </a:p>
                  </a:txBody>
                  <a:tcPr marT="45725" marB="45725" marR="91450" marL="91450" anchor="ctr"/>
                </a:tc>
              </a:tr>
            </a:tbl>
          </a:graphicData>
        </a:graphic>
      </p:graphicFrame>
      <p:sp>
        <p:nvSpPr>
          <p:cNvPr id="1380" name="Google Shape;1380;p137"/>
          <p:cNvSpPr/>
          <p:nvPr/>
        </p:nvSpPr>
        <p:spPr>
          <a:xfrm>
            <a:off x="258261" y="2908797"/>
            <a:ext cx="2306530" cy="830997"/>
          </a:xfrm>
          <a:custGeom>
            <a:rect b="b" l="l" r="r" t="t"/>
            <a:pathLst>
              <a:path extrusionOk="0" h="120000" w="120000">
                <a:moveTo>
                  <a:pt x="0" y="0"/>
                </a:moveTo>
                <a:lnTo>
                  <a:pt x="120000" y="0"/>
                </a:lnTo>
                <a:lnTo>
                  <a:pt x="120000" y="120000"/>
                </a:lnTo>
                <a:lnTo>
                  <a:pt x="0" y="120000"/>
                </a:lnTo>
                <a:close/>
              </a:path>
              <a:path extrusionOk="0" fill="none" h="120000" w="120000">
                <a:moveTo>
                  <a:pt x="105521" y="59632"/>
                </a:moveTo>
                <a:lnTo>
                  <a:pt x="146723" y="6094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A private subnet does not have direct access to the internet.</a:t>
            </a:r>
            <a:endParaRPr/>
          </a:p>
        </p:txBody>
      </p:sp>
      <p:cxnSp>
        <p:nvCxnSpPr>
          <p:cNvPr id="1381" name="Google Shape;1381;p137"/>
          <p:cNvCxnSpPr>
            <a:stCxn id="1376" idx="2"/>
          </p:cNvCxnSpPr>
          <p:nvPr/>
        </p:nvCxnSpPr>
        <p:spPr>
          <a:xfrm flipH="1">
            <a:off x="9470212" y="3913360"/>
            <a:ext cx="2700" cy="825000"/>
          </a:xfrm>
          <a:prstGeom prst="straightConnector1">
            <a:avLst/>
          </a:prstGeom>
          <a:noFill/>
          <a:ln cap="flat" cmpd="sng" w="28575">
            <a:solidFill>
              <a:schemeClr val="dk1"/>
            </a:solidFill>
            <a:prstDash val="dot"/>
            <a:round/>
            <a:headEnd len="sm" w="sm" type="none"/>
            <a:tailEnd len="sm" w="sm" type="none"/>
          </a:ln>
        </p:spPr>
      </p:cxnSp>
      <p:cxnSp>
        <p:nvCxnSpPr>
          <p:cNvPr id="1382" name="Google Shape;1382;p137"/>
          <p:cNvCxnSpPr/>
          <p:nvPr/>
        </p:nvCxnSpPr>
        <p:spPr>
          <a:xfrm>
            <a:off x="5249677" y="4430684"/>
            <a:ext cx="0" cy="333600"/>
          </a:xfrm>
          <a:prstGeom prst="straightConnector1">
            <a:avLst/>
          </a:prstGeom>
          <a:noFill/>
          <a:ln cap="flat" cmpd="sng" w="28575">
            <a:solidFill>
              <a:schemeClr val="dk1"/>
            </a:solidFill>
            <a:prstDash val="dot"/>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8" name="Google Shape;1388;p1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NAT IP mapping</a:t>
            </a:r>
            <a:endParaRPr/>
          </a:p>
        </p:txBody>
      </p:sp>
      <p:pic>
        <p:nvPicPr>
          <p:cNvPr id="1389" name="Google Shape;1389;p138"/>
          <p:cNvPicPr preferRelativeResize="0"/>
          <p:nvPr/>
        </p:nvPicPr>
        <p:blipFill rotWithShape="1">
          <a:blip r:embed="rId3">
            <a:alphaModFix/>
          </a:blip>
          <a:srcRect b="0" l="0" r="0" t="0"/>
          <a:stretch/>
        </p:blipFill>
        <p:spPr>
          <a:xfrm>
            <a:off x="879331" y="2620523"/>
            <a:ext cx="1221344" cy="1221344"/>
          </a:xfrm>
          <a:prstGeom prst="rect">
            <a:avLst/>
          </a:prstGeom>
          <a:noFill/>
          <a:ln>
            <a:noFill/>
          </a:ln>
        </p:spPr>
      </p:pic>
      <p:sp>
        <p:nvSpPr>
          <p:cNvPr id="1390" name="Google Shape;1390;p138"/>
          <p:cNvSpPr txBox="1"/>
          <p:nvPr/>
        </p:nvSpPr>
        <p:spPr>
          <a:xfrm>
            <a:off x="474331" y="4135014"/>
            <a:ext cx="228766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Play"/>
                <a:ea typeface="Play"/>
                <a:cs typeface="Play"/>
                <a:sym typeface="Play"/>
              </a:rPr>
              <a:t>Source server</a:t>
            </a:r>
            <a:endParaRPr/>
          </a:p>
          <a:p>
            <a:pPr indent="0" lvl="0" marL="0" marR="0" rtl="0" algn="ctr">
              <a:spcBef>
                <a:spcPts val="0"/>
              </a:spcBef>
              <a:spcAft>
                <a:spcPts val="0"/>
              </a:spcAft>
              <a:buNone/>
            </a:pPr>
            <a:r>
              <a:rPr b="0" i="0" lang="en-US" sz="1800" u="none" cap="none" strike="noStrike">
                <a:solidFill>
                  <a:schemeClr val="dk1"/>
                </a:solidFill>
                <a:latin typeface="Play"/>
                <a:ea typeface="Play"/>
                <a:cs typeface="Play"/>
                <a:sym typeface="Play"/>
              </a:rPr>
              <a:t>Private IP: 10.0.0.17</a:t>
            </a:r>
            <a:endParaRPr/>
          </a:p>
        </p:txBody>
      </p:sp>
      <p:cxnSp>
        <p:nvCxnSpPr>
          <p:cNvPr id="1391" name="Google Shape;1391;p138"/>
          <p:cNvCxnSpPr/>
          <p:nvPr/>
        </p:nvCxnSpPr>
        <p:spPr>
          <a:xfrm flipH="1" rot="10800000">
            <a:off x="1850265" y="2863451"/>
            <a:ext cx="3773194" cy="1"/>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392" name="Google Shape;1392;p138"/>
          <p:cNvSpPr/>
          <p:nvPr/>
        </p:nvSpPr>
        <p:spPr>
          <a:xfrm>
            <a:off x="2266071" y="2315618"/>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1</a:t>
            </a:r>
            <a:endParaRPr/>
          </a:p>
        </p:txBody>
      </p:sp>
      <p:sp>
        <p:nvSpPr>
          <p:cNvPr id="1393" name="Google Shape;1393;p138"/>
          <p:cNvSpPr txBox="1"/>
          <p:nvPr/>
        </p:nvSpPr>
        <p:spPr>
          <a:xfrm>
            <a:off x="2761994" y="2252188"/>
            <a:ext cx="19559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Request message </a:t>
            </a:r>
            <a:endParaRPr/>
          </a:p>
          <a:p>
            <a:pPr indent="0" lvl="0" marL="0" marR="0" rtl="0" algn="l">
              <a:spcBef>
                <a:spcPts val="0"/>
              </a:spcBef>
              <a:spcAft>
                <a:spcPts val="0"/>
              </a:spcAft>
              <a:buNone/>
            </a:pPr>
            <a:r>
              <a:rPr lang="en-US" sz="1600">
                <a:solidFill>
                  <a:schemeClr val="dk1"/>
                </a:solidFill>
                <a:latin typeface="Play"/>
                <a:ea typeface="Play"/>
                <a:cs typeface="Play"/>
                <a:sym typeface="Play"/>
              </a:rPr>
              <a:t>source IP 10.0.0.17</a:t>
            </a:r>
            <a:endParaRPr/>
          </a:p>
        </p:txBody>
      </p:sp>
      <p:pic>
        <p:nvPicPr>
          <p:cNvPr id="1394" name="Google Shape;1394;p138"/>
          <p:cNvPicPr preferRelativeResize="0"/>
          <p:nvPr>
            <p:ph idx="1" type="body"/>
          </p:nvPr>
        </p:nvPicPr>
        <p:blipFill rotWithShape="1">
          <a:blip r:embed="rId4">
            <a:alphaModFix/>
          </a:blip>
          <a:srcRect b="0" l="0" r="0" t="0"/>
          <a:stretch/>
        </p:blipFill>
        <p:spPr>
          <a:xfrm>
            <a:off x="5606796" y="2695413"/>
            <a:ext cx="1071563" cy="1071563"/>
          </a:xfrm>
          <a:prstGeom prst="rect">
            <a:avLst/>
          </a:prstGeom>
          <a:noFill/>
          <a:ln>
            <a:noFill/>
          </a:ln>
        </p:spPr>
      </p:pic>
      <p:sp>
        <p:nvSpPr>
          <p:cNvPr id="1395" name="Google Shape;1395;p138"/>
          <p:cNvSpPr/>
          <p:nvPr/>
        </p:nvSpPr>
        <p:spPr>
          <a:xfrm>
            <a:off x="5363784" y="4152279"/>
            <a:ext cx="245451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NAT device</a:t>
            </a:r>
            <a:endParaRPr/>
          </a:p>
          <a:p>
            <a:pPr indent="0" lvl="0" marL="0" marR="0" rtl="0" algn="l">
              <a:spcBef>
                <a:spcPts val="0"/>
              </a:spcBef>
              <a:spcAft>
                <a:spcPts val="0"/>
              </a:spcAft>
              <a:buNone/>
            </a:pPr>
            <a:r>
              <a:rPr lang="en-US" sz="1800">
                <a:solidFill>
                  <a:schemeClr val="dk1"/>
                </a:solidFill>
                <a:latin typeface="Play"/>
                <a:ea typeface="Play"/>
                <a:cs typeface="Play"/>
                <a:sym typeface="Play"/>
              </a:rPr>
              <a:t>Public IP: 89.89.0.100</a:t>
            </a:r>
            <a:endParaRPr sz="1800">
              <a:solidFill>
                <a:schemeClr val="dk1"/>
              </a:solidFill>
              <a:latin typeface="Play"/>
              <a:ea typeface="Play"/>
              <a:cs typeface="Play"/>
              <a:sym typeface="Play"/>
            </a:endParaRPr>
          </a:p>
        </p:txBody>
      </p:sp>
      <p:cxnSp>
        <p:nvCxnSpPr>
          <p:cNvPr id="1396" name="Google Shape;1396;p138"/>
          <p:cNvCxnSpPr/>
          <p:nvPr/>
        </p:nvCxnSpPr>
        <p:spPr>
          <a:xfrm flipH="1" rot="10800000">
            <a:off x="6676020" y="2863451"/>
            <a:ext cx="3665713" cy="9093"/>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397" name="Google Shape;1397;p138"/>
          <p:cNvSpPr/>
          <p:nvPr/>
        </p:nvSpPr>
        <p:spPr>
          <a:xfrm>
            <a:off x="6829518" y="2315618"/>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1398" name="Google Shape;1398;p138"/>
          <p:cNvSpPr txBox="1"/>
          <p:nvPr/>
        </p:nvSpPr>
        <p:spPr>
          <a:xfrm>
            <a:off x="7410660" y="2252188"/>
            <a:ext cx="219643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Request message </a:t>
            </a:r>
            <a:endParaRPr/>
          </a:p>
          <a:p>
            <a:pPr indent="0" lvl="0" marL="0" marR="0" rtl="0" algn="l">
              <a:spcBef>
                <a:spcPts val="0"/>
              </a:spcBef>
              <a:spcAft>
                <a:spcPts val="0"/>
              </a:spcAft>
              <a:buNone/>
            </a:pPr>
            <a:r>
              <a:rPr lang="en-US" sz="1600">
                <a:solidFill>
                  <a:schemeClr val="dk1"/>
                </a:solidFill>
                <a:latin typeface="Play"/>
                <a:ea typeface="Play"/>
                <a:cs typeface="Play"/>
                <a:sym typeface="Play"/>
              </a:rPr>
              <a:t>source IP 89.89.0.100</a:t>
            </a:r>
            <a:endParaRPr/>
          </a:p>
        </p:txBody>
      </p:sp>
      <p:pic>
        <p:nvPicPr>
          <p:cNvPr id="1399" name="Google Shape;1399;p138"/>
          <p:cNvPicPr preferRelativeResize="0"/>
          <p:nvPr/>
        </p:nvPicPr>
        <p:blipFill rotWithShape="1">
          <a:blip r:embed="rId3">
            <a:alphaModFix/>
          </a:blip>
          <a:srcRect b="0" l="0" r="0" t="0"/>
          <a:stretch/>
        </p:blipFill>
        <p:spPr>
          <a:xfrm>
            <a:off x="10084687" y="2528037"/>
            <a:ext cx="1221344" cy="1221344"/>
          </a:xfrm>
          <a:prstGeom prst="rect">
            <a:avLst/>
          </a:prstGeom>
          <a:noFill/>
          <a:ln>
            <a:noFill/>
          </a:ln>
        </p:spPr>
      </p:pic>
      <p:sp>
        <p:nvSpPr>
          <p:cNvPr id="1400" name="Google Shape;1400;p138"/>
          <p:cNvSpPr txBox="1"/>
          <p:nvPr/>
        </p:nvSpPr>
        <p:spPr>
          <a:xfrm>
            <a:off x="9287855" y="4135013"/>
            <a:ext cx="267905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800" u="none">
                <a:solidFill>
                  <a:schemeClr val="dk1"/>
                </a:solidFill>
                <a:latin typeface="Play"/>
                <a:ea typeface="Play"/>
                <a:cs typeface="Play"/>
                <a:sym typeface="Play"/>
              </a:rPr>
              <a:t>Destination server</a:t>
            </a:r>
            <a:endParaRPr/>
          </a:p>
          <a:p>
            <a:pPr indent="0" lvl="0" marL="0" marR="0" rtl="0" algn="ctr">
              <a:spcBef>
                <a:spcPts val="0"/>
              </a:spcBef>
              <a:spcAft>
                <a:spcPts val="0"/>
              </a:spcAft>
              <a:buNone/>
            </a:pPr>
            <a:r>
              <a:rPr b="0" lang="en-US" sz="1800" u="none">
                <a:solidFill>
                  <a:schemeClr val="dk1"/>
                </a:solidFill>
                <a:latin typeface="Play"/>
                <a:ea typeface="Play"/>
                <a:cs typeface="Play"/>
                <a:sym typeface="Play"/>
              </a:rPr>
              <a:t>Public IP: 190.50.20.87</a:t>
            </a:r>
            <a:endParaRPr/>
          </a:p>
        </p:txBody>
      </p:sp>
      <p:cxnSp>
        <p:nvCxnSpPr>
          <p:cNvPr id="1401" name="Google Shape;1401;p138"/>
          <p:cNvCxnSpPr/>
          <p:nvPr/>
        </p:nvCxnSpPr>
        <p:spPr>
          <a:xfrm flipH="1">
            <a:off x="6676020" y="3652955"/>
            <a:ext cx="3665713" cy="8632"/>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402" name="Google Shape;1402;p138"/>
          <p:cNvSpPr/>
          <p:nvPr/>
        </p:nvSpPr>
        <p:spPr>
          <a:xfrm>
            <a:off x="6852428" y="3153637"/>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1403" name="Google Shape;1403;p138"/>
          <p:cNvSpPr txBox="1"/>
          <p:nvPr/>
        </p:nvSpPr>
        <p:spPr>
          <a:xfrm>
            <a:off x="7260631" y="3033344"/>
            <a:ext cx="263886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Response message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destination IP 89.89.0.100</a:t>
            </a:r>
            <a:endParaRPr/>
          </a:p>
        </p:txBody>
      </p:sp>
      <p:cxnSp>
        <p:nvCxnSpPr>
          <p:cNvPr id="1404" name="Google Shape;1404;p138"/>
          <p:cNvCxnSpPr/>
          <p:nvPr/>
        </p:nvCxnSpPr>
        <p:spPr>
          <a:xfrm rot="10800000">
            <a:off x="1825657" y="3661587"/>
            <a:ext cx="3797802" cy="0"/>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405" name="Google Shape;1405;p138"/>
          <p:cNvSpPr/>
          <p:nvPr/>
        </p:nvSpPr>
        <p:spPr>
          <a:xfrm>
            <a:off x="2274744" y="3153637"/>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sp>
        <p:nvSpPr>
          <p:cNvPr id="1406" name="Google Shape;1406;p138"/>
          <p:cNvSpPr txBox="1"/>
          <p:nvPr/>
        </p:nvSpPr>
        <p:spPr>
          <a:xfrm>
            <a:off x="2731944" y="3033344"/>
            <a:ext cx="239841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Response message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destination IP 10.0.0.17</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2" name="Google Shape;1412;p139"/>
          <p:cNvSpPr txBox="1"/>
          <p:nvPr>
            <p:ph type="title"/>
          </p:nvPr>
        </p:nvSpPr>
        <p:spPr>
          <a:xfrm>
            <a:off x="260829" y="141306"/>
            <a:ext cx="11466576" cy="457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Connecting private subnets to the internet</a:t>
            </a:r>
            <a:endParaRPr/>
          </a:p>
        </p:txBody>
      </p:sp>
      <p:grpSp>
        <p:nvGrpSpPr>
          <p:cNvPr descr="Traffic flowing from EC2 instances in a private subnet to internet gateway. See more details in student notes.&#10;" id="1413" name="Google Shape;1413;p139"/>
          <p:cNvGrpSpPr/>
          <p:nvPr/>
        </p:nvGrpSpPr>
        <p:grpSpPr>
          <a:xfrm>
            <a:off x="378338" y="990947"/>
            <a:ext cx="11255181" cy="3462646"/>
            <a:chOff x="378338" y="990947"/>
            <a:chExt cx="11255181" cy="3462646"/>
          </a:xfrm>
        </p:grpSpPr>
        <p:sp>
          <p:nvSpPr>
            <p:cNvPr id="1414" name="Google Shape;1414;p139"/>
            <p:cNvSpPr/>
            <p:nvPr/>
          </p:nvSpPr>
          <p:spPr>
            <a:xfrm>
              <a:off x="654570" y="990947"/>
              <a:ext cx="10978949" cy="3462646"/>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VPC 10.0.0.0/16</a:t>
              </a:r>
              <a:endParaRPr/>
            </a:p>
          </p:txBody>
        </p:sp>
        <p:pic>
          <p:nvPicPr>
            <p:cNvPr id="1415" name="Google Shape;1415;p139"/>
            <p:cNvPicPr preferRelativeResize="0"/>
            <p:nvPr/>
          </p:nvPicPr>
          <p:blipFill rotWithShape="1">
            <a:blip r:embed="rId3">
              <a:alphaModFix/>
            </a:blip>
            <a:srcRect b="0" l="0" r="0" t="0"/>
            <a:stretch/>
          </p:blipFill>
          <p:spPr>
            <a:xfrm>
              <a:off x="654570" y="990947"/>
              <a:ext cx="381000" cy="381000"/>
            </a:xfrm>
            <a:prstGeom prst="rect">
              <a:avLst/>
            </a:prstGeom>
            <a:noFill/>
            <a:ln>
              <a:noFill/>
            </a:ln>
          </p:spPr>
        </p:pic>
        <p:sp>
          <p:nvSpPr>
            <p:cNvPr id="1416" name="Google Shape;1416;p139"/>
            <p:cNvSpPr/>
            <p:nvPr/>
          </p:nvSpPr>
          <p:spPr>
            <a:xfrm>
              <a:off x="8009187" y="1714557"/>
              <a:ext cx="3408432" cy="2548008"/>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 10.0.128.0/20</a:t>
              </a:r>
              <a:endParaRPr/>
            </a:p>
          </p:txBody>
        </p:sp>
        <p:sp>
          <p:nvSpPr>
            <p:cNvPr id="1417" name="Google Shape;1417;p139"/>
            <p:cNvSpPr/>
            <p:nvPr/>
          </p:nvSpPr>
          <p:spPr>
            <a:xfrm>
              <a:off x="3355950" y="1683434"/>
              <a:ext cx="3108111" cy="2548008"/>
            </a:xfrm>
            <a:prstGeom prst="rect">
              <a:avLst/>
            </a:prstGeom>
            <a:noFill/>
            <a:ln cap="flat" cmpd="sng" w="158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Public subnet 10.0.0.0/20</a:t>
              </a:r>
              <a:endParaRPr/>
            </a:p>
          </p:txBody>
        </p:sp>
        <p:pic>
          <p:nvPicPr>
            <p:cNvPr id="1418" name="Google Shape;1418;p139"/>
            <p:cNvPicPr preferRelativeResize="0"/>
            <p:nvPr/>
          </p:nvPicPr>
          <p:blipFill rotWithShape="1">
            <a:blip r:embed="rId4">
              <a:alphaModFix/>
            </a:blip>
            <a:srcRect b="0" l="0" r="0" t="0"/>
            <a:stretch/>
          </p:blipFill>
          <p:spPr>
            <a:xfrm>
              <a:off x="3355950" y="1684823"/>
              <a:ext cx="381000" cy="381000"/>
            </a:xfrm>
            <a:prstGeom prst="rect">
              <a:avLst/>
            </a:prstGeom>
            <a:noFill/>
            <a:ln>
              <a:noFill/>
            </a:ln>
          </p:spPr>
        </p:pic>
        <p:pic>
          <p:nvPicPr>
            <p:cNvPr id="1419" name="Google Shape;1419;p139"/>
            <p:cNvPicPr preferRelativeResize="0"/>
            <p:nvPr/>
          </p:nvPicPr>
          <p:blipFill rotWithShape="1">
            <a:blip r:embed="rId5">
              <a:alphaModFix/>
            </a:blip>
            <a:srcRect b="0" l="0" r="0" t="0"/>
            <a:stretch/>
          </p:blipFill>
          <p:spPr>
            <a:xfrm>
              <a:off x="8009187" y="1714557"/>
              <a:ext cx="381000" cy="381000"/>
            </a:xfrm>
            <a:prstGeom prst="rect">
              <a:avLst/>
            </a:prstGeom>
            <a:noFill/>
            <a:ln>
              <a:noFill/>
            </a:ln>
          </p:spPr>
        </p:pic>
        <p:sp>
          <p:nvSpPr>
            <p:cNvPr id="1420" name="Google Shape;1420;p139"/>
            <p:cNvSpPr/>
            <p:nvPr/>
          </p:nvSpPr>
          <p:spPr>
            <a:xfrm>
              <a:off x="1627926" y="1326234"/>
              <a:ext cx="9935544" cy="3033521"/>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 </a:t>
              </a:r>
              <a:endParaRPr/>
            </a:p>
          </p:txBody>
        </p:sp>
        <p:sp>
          <p:nvSpPr>
            <p:cNvPr id="1421" name="Google Shape;1421;p139"/>
            <p:cNvSpPr txBox="1"/>
            <p:nvPr/>
          </p:nvSpPr>
          <p:spPr>
            <a:xfrm>
              <a:off x="4120002" y="2816639"/>
              <a:ext cx="165434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NAT gateway</a:t>
              </a:r>
              <a:endParaRPr/>
            </a:p>
          </p:txBody>
        </p:sp>
        <p:pic>
          <p:nvPicPr>
            <p:cNvPr id="1422" name="Google Shape;1422;p139"/>
            <p:cNvPicPr preferRelativeResize="0"/>
            <p:nvPr/>
          </p:nvPicPr>
          <p:blipFill rotWithShape="1">
            <a:blip r:embed="rId6">
              <a:alphaModFix/>
            </a:blip>
            <a:srcRect b="0" l="0" r="0" t="0"/>
            <a:stretch/>
          </p:blipFill>
          <p:spPr>
            <a:xfrm>
              <a:off x="4609378" y="2295374"/>
              <a:ext cx="568526" cy="568526"/>
            </a:xfrm>
            <a:prstGeom prst="rect">
              <a:avLst/>
            </a:prstGeom>
            <a:noFill/>
            <a:ln>
              <a:noFill/>
            </a:ln>
          </p:spPr>
        </p:pic>
        <p:sp>
          <p:nvSpPr>
            <p:cNvPr id="1423" name="Google Shape;1423;p139"/>
            <p:cNvSpPr/>
            <p:nvPr/>
          </p:nvSpPr>
          <p:spPr>
            <a:xfrm>
              <a:off x="908106" y="2754734"/>
              <a:ext cx="520700" cy="104276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424" name="Google Shape;1424;p139"/>
            <p:cNvPicPr preferRelativeResize="0"/>
            <p:nvPr/>
          </p:nvPicPr>
          <p:blipFill rotWithShape="1">
            <a:blip r:embed="rId7">
              <a:alphaModFix/>
            </a:blip>
            <a:srcRect b="0" l="0" r="0" t="0"/>
            <a:stretch/>
          </p:blipFill>
          <p:spPr>
            <a:xfrm>
              <a:off x="646290" y="2757717"/>
              <a:ext cx="457200" cy="457200"/>
            </a:xfrm>
            <a:prstGeom prst="rect">
              <a:avLst/>
            </a:prstGeom>
            <a:noFill/>
            <a:ln>
              <a:noFill/>
            </a:ln>
          </p:spPr>
        </p:pic>
        <p:sp>
          <p:nvSpPr>
            <p:cNvPr id="1425" name="Google Shape;1425;p139"/>
            <p:cNvSpPr txBox="1"/>
            <p:nvPr/>
          </p:nvSpPr>
          <p:spPr>
            <a:xfrm>
              <a:off x="378338" y="3246257"/>
              <a:ext cx="14033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gateway</a:t>
              </a:r>
              <a:endParaRPr/>
            </a:p>
          </p:txBody>
        </p:sp>
        <p:sp>
          <p:nvSpPr>
            <p:cNvPr id="1426" name="Google Shape;1426;p139"/>
            <p:cNvSpPr txBox="1"/>
            <p:nvPr/>
          </p:nvSpPr>
          <p:spPr>
            <a:xfrm>
              <a:off x="8482144" y="2843345"/>
              <a:ext cx="253968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application instance 1</a:t>
              </a:r>
              <a:endParaRPr/>
            </a:p>
          </p:txBody>
        </p:sp>
        <p:pic>
          <p:nvPicPr>
            <p:cNvPr id="1427" name="Google Shape;1427;p139"/>
            <p:cNvPicPr preferRelativeResize="0"/>
            <p:nvPr/>
          </p:nvPicPr>
          <p:blipFill rotWithShape="1">
            <a:blip r:embed="rId8">
              <a:alphaModFix/>
            </a:blip>
            <a:srcRect b="0" l="0" r="0" t="0"/>
            <a:stretch/>
          </p:blipFill>
          <p:spPr>
            <a:xfrm>
              <a:off x="9378281" y="2265379"/>
              <a:ext cx="603774" cy="603774"/>
            </a:xfrm>
            <a:prstGeom prst="rect">
              <a:avLst/>
            </a:prstGeom>
            <a:noFill/>
            <a:ln>
              <a:noFill/>
            </a:ln>
          </p:spPr>
        </p:pic>
        <p:cxnSp>
          <p:nvCxnSpPr>
            <p:cNvPr id="1428" name="Google Shape;1428;p139"/>
            <p:cNvCxnSpPr>
              <a:stCxn id="1424" idx="3"/>
              <a:endCxn id="1429" idx="1"/>
            </p:cNvCxnSpPr>
            <p:nvPr/>
          </p:nvCxnSpPr>
          <p:spPr>
            <a:xfrm flipH="1" rot="10800000">
              <a:off x="1103490" y="2981217"/>
              <a:ext cx="910500" cy="51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430" name="Google Shape;1430;p139"/>
            <p:cNvSpPr txBox="1"/>
            <p:nvPr/>
          </p:nvSpPr>
          <p:spPr>
            <a:xfrm>
              <a:off x="1630587" y="3301125"/>
              <a:ext cx="151880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Public subnet route table</a:t>
              </a:r>
              <a:endParaRPr/>
            </a:p>
          </p:txBody>
        </p:sp>
        <p:cxnSp>
          <p:nvCxnSpPr>
            <p:cNvPr id="1431" name="Google Shape;1431;p139"/>
            <p:cNvCxnSpPr>
              <a:endCxn id="1427" idx="1"/>
            </p:cNvCxnSpPr>
            <p:nvPr/>
          </p:nvCxnSpPr>
          <p:spPr>
            <a:xfrm flipH="1" rot="10800000">
              <a:off x="7544681" y="2567266"/>
              <a:ext cx="1833600" cy="191700"/>
            </a:xfrm>
            <a:prstGeom prst="bentConnector3">
              <a:avLst>
                <a:gd fmla="val 37989"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432" name="Google Shape;1432;p139"/>
            <p:cNvCxnSpPr>
              <a:endCxn id="1422" idx="1"/>
            </p:cNvCxnSpPr>
            <p:nvPr/>
          </p:nvCxnSpPr>
          <p:spPr>
            <a:xfrm flipH="1" rot="10800000">
              <a:off x="2635978" y="2579637"/>
              <a:ext cx="1973400" cy="202500"/>
            </a:xfrm>
            <a:prstGeom prst="bentConnector3">
              <a:avLst>
                <a:gd fmla="val 75473"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433" name="Google Shape;1433;p139"/>
            <p:cNvPicPr preferRelativeResize="0"/>
            <p:nvPr/>
          </p:nvPicPr>
          <p:blipFill rotWithShape="1">
            <a:blip r:embed="rId8">
              <a:alphaModFix/>
            </a:blip>
            <a:srcRect b="0" l="0" r="0" t="0"/>
            <a:stretch/>
          </p:blipFill>
          <p:spPr>
            <a:xfrm>
              <a:off x="9381205" y="3273915"/>
              <a:ext cx="600850" cy="600850"/>
            </a:xfrm>
            <a:prstGeom prst="rect">
              <a:avLst/>
            </a:prstGeom>
            <a:noFill/>
            <a:ln>
              <a:noFill/>
            </a:ln>
          </p:spPr>
        </p:pic>
        <p:sp>
          <p:nvSpPr>
            <p:cNvPr id="1434" name="Google Shape;1434;p139"/>
            <p:cNvSpPr txBox="1"/>
            <p:nvPr/>
          </p:nvSpPr>
          <p:spPr>
            <a:xfrm>
              <a:off x="8526501" y="3854061"/>
              <a:ext cx="253968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application instance 2</a:t>
              </a:r>
              <a:endParaRPr/>
            </a:p>
          </p:txBody>
        </p:sp>
        <p:pic>
          <p:nvPicPr>
            <p:cNvPr id="1435" name="Google Shape;1435;p139"/>
            <p:cNvPicPr preferRelativeResize="0"/>
            <p:nvPr/>
          </p:nvPicPr>
          <p:blipFill rotWithShape="1">
            <a:blip r:embed="rId8">
              <a:alphaModFix/>
            </a:blip>
            <a:srcRect b="0" l="0" r="0" t="0"/>
            <a:stretch/>
          </p:blipFill>
          <p:spPr>
            <a:xfrm>
              <a:off x="4649261" y="3217040"/>
              <a:ext cx="626194" cy="626194"/>
            </a:xfrm>
            <a:prstGeom prst="rect">
              <a:avLst/>
            </a:prstGeom>
            <a:noFill/>
            <a:ln>
              <a:noFill/>
            </a:ln>
          </p:spPr>
        </p:pic>
        <p:sp>
          <p:nvSpPr>
            <p:cNvPr id="1436" name="Google Shape;1436;p139"/>
            <p:cNvSpPr txBox="1"/>
            <p:nvPr/>
          </p:nvSpPr>
          <p:spPr>
            <a:xfrm>
              <a:off x="3676725" y="3861002"/>
              <a:ext cx="253968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NAT device instance</a:t>
              </a:r>
              <a:endParaRPr/>
            </a:p>
          </p:txBody>
        </p:sp>
        <p:cxnSp>
          <p:nvCxnSpPr>
            <p:cNvPr id="1437" name="Google Shape;1437;p139"/>
            <p:cNvCxnSpPr>
              <a:endCxn id="1433" idx="1"/>
            </p:cNvCxnSpPr>
            <p:nvPr/>
          </p:nvCxnSpPr>
          <p:spPr>
            <a:xfrm>
              <a:off x="7547605" y="3177440"/>
              <a:ext cx="1833600" cy="396900"/>
            </a:xfrm>
            <a:prstGeom prst="bentConnector3">
              <a:avLst>
                <a:gd fmla="val 37728"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438" name="Google Shape;1438;p139"/>
            <p:cNvCxnSpPr>
              <a:endCxn id="1435" idx="1"/>
            </p:cNvCxnSpPr>
            <p:nvPr/>
          </p:nvCxnSpPr>
          <p:spPr>
            <a:xfrm>
              <a:off x="2629661" y="3205237"/>
              <a:ext cx="2019600" cy="324900"/>
            </a:xfrm>
            <a:prstGeom prst="bentConnector3">
              <a:avLst>
                <a:gd fmla="val 74890"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429" name="Google Shape;1429;p139"/>
            <p:cNvPicPr preferRelativeResize="0"/>
            <p:nvPr/>
          </p:nvPicPr>
          <p:blipFill rotWithShape="1">
            <a:blip r:embed="rId9">
              <a:alphaModFix/>
            </a:blip>
            <a:srcRect b="0" l="0" r="0" t="0"/>
            <a:stretch/>
          </p:blipFill>
          <p:spPr>
            <a:xfrm>
              <a:off x="2013920" y="2670113"/>
              <a:ext cx="622046" cy="622046"/>
            </a:xfrm>
            <a:prstGeom prst="rect">
              <a:avLst/>
            </a:prstGeom>
            <a:noFill/>
            <a:ln>
              <a:noFill/>
            </a:ln>
          </p:spPr>
        </p:pic>
        <p:sp>
          <p:nvSpPr>
            <p:cNvPr id="1439" name="Google Shape;1439;p139"/>
            <p:cNvSpPr txBox="1"/>
            <p:nvPr/>
          </p:nvSpPr>
          <p:spPr>
            <a:xfrm>
              <a:off x="6525151" y="3259439"/>
              <a:ext cx="151880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Private subnet route table</a:t>
              </a:r>
              <a:endParaRPr/>
            </a:p>
          </p:txBody>
        </p:sp>
        <p:pic>
          <p:nvPicPr>
            <p:cNvPr id="1440" name="Google Shape;1440;p139"/>
            <p:cNvPicPr preferRelativeResize="0"/>
            <p:nvPr/>
          </p:nvPicPr>
          <p:blipFill rotWithShape="1">
            <a:blip r:embed="rId9">
              <a:alphaModFix/>
            </a:blip>
            <a:srcRect b="0" l="0" r="0" t="0"/>
            <a:stretch/>
          </p:blipFill>
          <p:spPr>
            <a:xfrm>
              <a:off x="6925601" y="2667808"/>
              <a:ext cx="622046" cy="622046"/>
            </a:xfrm>
            <a:prstGeom prst="rect">
              <a:avLst/>
            </a:prstGeom>
            <a:noFill/>
            <a:ln>
              <a:noFill/>
            </a:ln>
          </p:spPr>
        </p:pic>
        <p:cxnSp>
          <p:nvCxnSpPr>
            <p:cNvPr id="1441" name="Google Shape;1441;p139"/>
            <p:cNvCxnSpPr>
              <a:stCxn id="1422" idx="3"/>
            </p:cNvCxnSpPr>
            <p:nvPr/>
          </p:nvCxnSpPr>
          <p:spPr>
            <a:xfrm>
              <a:off x="5177904" y="2579637"/>
              <a:ext cx="1713900" cy="202500"/>
            </a:xfrm>
            <a:prstGeom prst="bentConnector3">
              <a:avLst>
                <a:gd fmla="val 50000"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442" name="Google Shape;1442;p139"/>
            <p:cNvCxnSpPr>
              <a:stCxn id="1435" idx="3"/>
            </p:cNvCxnSpPr>
            <p:nvPr/>
          </p:nvCxnSpPr>
          <p:spPr>
            <a:xfrm flipH="1" rot="10800000">
              <a:off x="5275455" y="3199237"/>
              <a:ext cx="1650000" cy="330900"/>
            </a:xfrm>
            <a:prstGeom prst="bentConnector3">
              <a:avLst>
                <a:gd fmla="val 47969"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grpSp>
      <p:sp>
        <p:nvSpPr>
          <p:cNvPr id="1443" name="Google Shape;1443;p139"/>
          <p:cNvSpPr/>
          <p:nvPr/>
        </p:nvSpPr>
        <p:spPr>
          <a:xfrm>
            <a:off x="10102916" y="2338666"/>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444" name="Google Shape;1444;p139"/>
          <p:cNvSpPr/>
          <p:nvPr/>
        </p:nvSpPr>
        <p:spPr>
          <a:xfrm>
            <a:off x="10081896" y="3364912"/>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graphicFrame>
        <p:nvGraphicFramePr>
          <p:cNvPr id="1445" name="Google Shape;1445;p139"/>
          <p:cNvGraphicFramePr/>
          <p:nvPr/>
        </p:nvGraphicFramePr>
        <p:xfrm>
          <a:off x="1124938" y="4623814"/>
          <a:ext cx="3000000" cy="3000000"/>
        </p:xfrm>
        <a:graphic>
          <a:graphicData uri="http://schemas.openxmlformats.org/drawingml/2006/table">
            <a:tbl>
              <a:tblPr bandRow="1" firstRow="1">
                <a:noFill/>
                <a:tableStyleId>{C6C3AEC5-3F7B-4145-811E-6C8585CAFB2E}</a:tableStyleId>
              </a:tblPr>
              <a:tblGrid>
                <a:gridCol w="1565425"/>
                <a:gridCol w="2031000"/>
              </a:tblGrid>
              <a:tr h="392575">
                <a:tc gridSpan="2">
                  <a:txBody>
                    <a:bodyPr/>
                    <a:lstStyle/>
                    <a:p>
                      <a:pPr indent="0" lvl="0" marL="0" marR="0" rtl="0" algn="ctr">
                        <a:lnSpc>
                          <a:spcPct val="100000"/>
                        </a:lnSpc>
                        <a:spcBef>
                          <a:spcPts val="0"/>
                        </a:spcBef>
                        <a:spcAft>
                          <a:spcPts val="0"/>
                        </a:spcAft>
                        <a:buClr>
                          <a:schemeClr val="lt1"/>
                        </a:buClr>
                        <a:buSzPts val="1600"/>
                        <a:buFont typeface="Play"/>
                        <a:buNone/>
                      </a:pPr>
                      <a:r>
                        <a:rPr b="0" lang="en-US" sz="1600">
                          <a:solidFill>
                            <a:schemeClr val="lt1"/>
                          </a:solidFill>
                        </a:rPr>
                        <a:t>Public subnet route table</a:t>
                      </a:r>
                      <a:endParaRPr/>
                    </a:p>
                  </a:txBody>
                  <a:tcPr marT="37675" marB="37675" marR="75325" marL="150650" anchor="ctr"/>
                </a:tc>
                <a:tc hMerge="1"/>
              </a:tr>
              <a:tr h="37630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54625">
                <a:tc>
                  <a:txBody>
                    <a:bodyPr/>
                    <a:lstStyle/>
                    <a:p>
                      <a:pPr indent="0" lvl="0" marL="0" marR="0" rtl="0" algn="l">
                        <a:spcBef>
                          <a:spcPts val="0"/>
                        </a:spcBef>
                        <a:spcAft>
                          <a:spcPts val="0"/>
                        </a:spcAft>
                        <a:buNone/>
                      </a:pPr>
                      <a:r>
                        <a:rPr lang="en-US" sz="1600"/>
                        <a:t>10.0.0.0/16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local</a:t>
                      </a:r>
                      <a:endParaRPr sz="1600">
                        <a:latin typeface="Play"/>
                        <a:ea typeface="Play"/>
                        <a:cs typeface="Play"/>
                        <a:sym typeface="Play"/>
                      </a:endParaRPr>
                    </a:p>
                  </a:txBody>
                  <a:tcPr marT="45725" marB="45725" marR="91450" marL="91450" anchor="ctr"/>
                </a:tc>
              </a:tr>
              <a:tr h="354625">
                <a:tc>
                  <a:txBody>
                    <a:bodyPr/>
                    <a:lstStyle/>
                    <a:p>
                      <a:pPr indent="0" lvl="0" marL="0" marR="0" rtl="0" algn="l">
                        <a:lnSpc>
                          <a:spcPct val="100000"/>
                        </a:lnSpc>
                        <a:spcBef>
                          <a:spcPts val="0"/>
                        </a:spcBef>
                        <a:spcAft>
                          <a:spcPts val="0"/>
                        </a:spcAft>
                        <a:buClr>
                          <a:schemeClr val="dk1"/>
                        </a:buClr>
                        <a:buSzPts val="1600"/>
                        <a:buFont typeface="Play"/>
                        <a:buNone/>
                      </a:pPr>
                      <a:r>
                        <a:rPr lang="en-US" sz="1600"/>
                        <a:t>0.0.0.0/0</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Internet gateway ID</a:t>
                      </a:r>
                      <a:endParaRPr/>
                    </a:p>
                  </a:txBody>
                  <a:tcPr marT="45725" marB="45725" marR="91450" marL="91450" anchor="ctr"/>
                </a:tc>
              </a:tr>
            </a:tbl>
          </a:graphicData>
        </a:graphic>
      </p:graphicFrame>
      <p:cxnSp>
        <p:nvCxnSpPr>
          <p:cNvPr id="1446" name="Google Shape;1446;p139"/>
          <p:cNvCxnSpPr>
            <a:stCxn id="1430" idx="2"/>
          </p:cNvCxnSpPr>
          <p:nvPr/>
        </p:nvCxnSpPr>
        <p:spPr>
          <a:xfrm>
            <a:off x="2389988" y="3885900"/>
            <a:ext cx="0" cy="738000"/>
          </a:xfrm>
          <a:prstGeom prst="straightConnector1">
            <a:avLst/>
          </a:prstGeom>
          <a:noFill/>
          <a:ln cap="flat" cmpd="sng" w="28575">
            <a:solidFill>
              <a:schemeClr val="dk1"/>
            </a:solidFill>
            <a:prstDash val="dot"/>
            <a:round/>
            <a:headEnd len="sm" w="sm" type="none"/>
            <a:tailEnd len="sm" w="sm" type="none"/>
          </a:ln>
        </p:spPr>
      </p:cxnSp>
      <p:graphicFrame>
        <p:nvGraphicFramePr>
          <p:cNvPr id="1447" name="Google Shape;1447;p139"/>
          <p:cNvGraphicFramePr/>
          <p:nvPr/>
        </p:nvGraphicFramePr>
        <p:xfrm>
          <a:off x="5771483" y="4636924"/>
          <a:ext cx="3000000" cy="3000000"/>
        </p:xfrm>
        <a:graphic>
          <a:graphicData uri="http://schemas.openxmlformats.org/drawingml/2006/table">
            <a:tbl>
              <a:tblPr bandRow="1" firstRow="1">
                <a:noFill/>
                <a:tableStyleId>{C6C3AEC5-3F7B-4145-811E-6C8585CAFB2E}</a:tableStyleId>
              </a:tblPr>
              <a:tblGrid>
                <a:gridCol w="1311775"/>
                <a:gridCol w="1701900"/>
              </a:tblGrid>
              <a:tr h="392575">
                <a:tc gridSpan="2">
                  <a:txBody>
                    <a:bodyPr/>
                    <a:lstStyle/>
                    <a:p>
                      <a:pPr indent="0" lvl="0" marL="0" marR="0" rtl="0" algn="ctr">
                        <a:lnSpc>
                          <a:spcPct val="100000"/>
                        </a:lnSpc>
                        <a:spcBef>
                          <a:spcPts val="0"/>
                        </a:spcBef>
                        <a:spcAft>
                          <a:spcPts val="0"/>
                        </a:spcAft>
                        <a:buClr>
                          <a:schemeClr val="lt1"/>
                        </a:buClr>
                        <a:buSzPts val="1600"/>
                        <a:buFont typeface="Play"/>
                        <a:buNone/>
                      </a:pPr>
                      <a:r>
                        <a:rPr b="0" lang="en-US" sz="1600">
                          <a:solidFill>
                            <a:schemeClr val="lt1"/>
                          </a:solidFill>
                        </a:rPr>
                        <a:t>Private subnet route table</a:t>
                      </a:r>
                      <a:endParaRPr/>
                    </a:p>
                  </a:txBody>
                  <a:tcPr marT="37675" marB="37675" marR="75325" marL="150650" anchor="ctr"/>
                </a:tc>
                <a:tc hMerge="1"/>
              </a:tr>
              <a:tr h="37630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54625">
                <a:tc>
                  <a:txBody>
                    <a:bodyPr/>
                    <a:lstStyle/>
                    <a:p>
                      <a:pPr indent="0" lvl="0" marL="0" marR="0" rtl="0" algn="l">
                        <a:spcBef>
                          <a:spcPts val="0"/>
                        </a:spcBef>
                        <a:spcAft>
                          <a:spcPts val="0"/>
                        </a:spcAft>
                        <a:buNone/>
                      </a:pPr>
                      <a:r>
                        <a:rPr lang="en-US" sz="1600"/>
                        <a:t>10.0.0.0/16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local</a:t>
                      </a:r>
                      <a:endParaRPr sz="1600">
                        <a:latin typeface="Play"/>
                        <a:ea typeface="Play"/>
                        <a:cs typeface="Play"/>
                        <a:sym typeface="Play"/>
                      </a:endParaRPr>
                    </a:p>
                  </a:txBody>
                  <a:tcPr marT="45725" marB="45725" marR="91450" marL="91450" anchor="ctr"/>
                </a:tc>
              </a:tr>
              <a:tr h="354625">
                <a:tc>
                  <a:txBody>
                    <a:bodyPr/>
                    <a:lstStyle/>
                    <a:p>
                      <a:pPr indent="0" lvl="0" marL="0" marR="0" rtl="0" algn="l">
                        <a:lnSpc>
                          <a:spcPct val="100000"/>
                        </a:lnSpc>
                        <a:spcBef>
                          <a:spcPts val="0"/>
                        </a:spcBef>
                        <a:spcAft>
                          <a:spcPts val="0"/>
                        </a:spcAft>
                        <a:buClr>
                          <a:schemeClr val="dk1"/>
                        </a:buClr>
                        <a:buSzPts val="1600"/>
                        <a:buFont typeface="Play"/>
                        <a:buNone/>
                      </a:pPr>
                      <a:r>
                        <a:rPr lang="en-US" sz="1600"/>
                        <a:t>0.0.0.0/0</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NAT gateway ID</a:t>
                      </a:r>
                      <a:endParaRPr/>
                    </a:p>
                  </a:txBody>
                  <a:tcPr marT="45725" marB="45725" marR="91450" marL="91450" anchor="ctr"/>
                </a:tc>
              </a:tr>
            </a:tbl>
          </a:graphicData>
        </a:graphic>
      </p:graphicFrame>
      <p:cxnSp>
        <p:nvCxnSpPr>
          <p:cNvPr id="1448" name="Google Shape;1448;p139"/>
          <p:cNvCxnSpPr>
            <a:stCxn id="1439" idx="2"/>
          </p:cNvCxnSpPr>
          <p:nvPr/>
        </p:nvCxnSpPr>
        <p:spPr>
          <a:xfrm flipH="1">
            <a:off x="7278252" y="3844214"/>
            <a:ext cx="6300" cy="792600"/>
          </a:xfrm>
          <a:prstGeom prst="straightConnector1">
            <a:avLst/>
          </a:prstGeom>
          <a:noFill/>
          <a:ln cap="flat" cmpd="sng" w="28575">
            <a:solidFill>
              <a:schemeClr val="dk1"/>
            </a:solidFill>
            <a:prstDash val="dot"/>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4" name="Google Shape;1454;p14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Activity: </a:t>
            </a:r>
            <a:br>
              <a:rPr lang="en-US"/>
            </a:br>
            <a:r>
              <a:rPr lang="en-US"/>
              <a:t>Choose the Right Type of Subnet</a:t>
            </a:r>
            <a:endParaRPr/>
          </a:p>
        </p:txBody>
      </p:sp>
      <p:sp>
        <p:nvSpPr>
          <p:cNvPr id="1455" name="Google Shape;1455;p140"/>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Decide whether instances should be placed into a public or private subnet.</a:t>
            </a:r>
            <a:endParaRPr/>
          </a:p>
        </p:txBody>
      </p:sp>
      <p:pic>
        <p:nvPicPr>
          <p:cNvPr id="1456" name="Google Shape;1456;p140"/>
          <p:cNvPicPr preferRelativeResize="0"/>
          <p:nvPr/>
        </p:nvPicPr>
        <p:blipFill rotWithShape="1">
          <a:blip r:embed="rId3">
            <a:alphaModFix/>
          </a:blip>
          <a:srcRect b="0" l="0" r="0" t="0"/>
          <a:stretch/>
        </p:blipFill>
        <p:spPr>
          <a:xfrm>
            <a:off x="835529" y="3241213"/>
            <a:ext cx="2777117" cy="2045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2" name="Google Shape;1462;p14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Choose public or private subnet for each use case</a:t>
            </a:r>
            <a:endParaRPr/>
          </a:p>
        </p:txBody>
      </p:sp>
      <p:pic>
        <p:nvPicPr>
          <p:cNvPr id="1463" name="Google Shape;1463;p141"/>
          <p:cNvPicPr preferRelativeResize="0"/>
          <p:nvPr/>
        </p:nvPicPr>
        <p:blipFill rotWithShape="1">
          <a:blip r:embed="rId3">
            <a:alphaModFix/>
          </a:blip>
          <a:srcRect b="0" l="0" r="0" t="0"/>
          <a:stretch/>
        </p:blipFill>
        <p:spPr>
          <a:xfrm>
            <a:off x="950524" y="1473813"/>
            <a:ext cx="1076464" cy="1076464"/>
          </a:xfrm>
          <a:prstGeom prst="rect">
            <a:avLst/>
          </a:prstGeom>
          <a:noFill/>
          <a:ln>
            <a:noFill/>
          </a:ln>
        </p:spPr>
      </p:pic>
      <p:sp>
        <p:nvSpPr>
          <p:cNvPr id="1464" name="Google Shape;1464;p141"/>
          <p:cNvSpPr txBox="1"/>
          <p:nvPr/>
        </p:nvSpPr>
        <p:spPr>
          <a:xfrm>
            <a:off x="2635201" y="1818189"/>
            <a:ext cx="3200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Database instances</a:t>
            </a:r>
            <a:endParaRPr/>
          </a:p>
        </p:txBody>
      </p:sp>
      <p:pic>
        <p:nvPicPr>
          <p:cNvPr id="1465" name="Google Shape;1465;p141"/>
          <p:cNvPicPr preferRelativeResize="0"/>
          <p:nvPr/>
        </p:nvPicPr>
        <p:blipFill rotWithShape="1">
          <a:blip r:embed="rId4">
            <a:alphaModFix/>
          </a:blip>
          <a:srcRect b="0" l="0" r="0" t="0"/>
          <a:stretch/>
        </p:blipFill>
        <p:spPr>
          <a:xfrm>
            <a:off x="950523" y="2565518"/>
            <a:ext cx="1266926" cy="1266926"/>
          </a:xfrm>
          <a:prstGeom prst="rect">
            <a:avLst/>
          </a:prstGeom>
          <a:noFill/>
          <a:ln>
            <a:noFill/>
          </a:ln>
        </p:spPr>
      </p:pic>
      <p:sp>
        <p:nvSpPr>
          <p:cNvPr id="1466" name="Google Shape;1466;p141"/>
          <p:cNvSpPr txBox="1"/>
          <p:nvPr/>
        </p:nvSpPr>
        <p:spPr>
          <a:xfrm>
            <a:off x="2635200" y="2998055"/>
            <a:ext cx="376559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Batch-processing instances</a:t>
            </a:r>
            <a:endParaRPr/>
          </a:p>
        </p:txBody>
      </p:sp>
      <p:pic>
        <p:nvPicPr>
          <p:cNvPr id="1467" name="Google Shape;1467;p141"/>
          <p:cNvPicPr preferRelativeResize="0"/>
          <p:nvPr/>
        </p:nvPicPr>
        <p:blipFill rotWithShape="1">
          <a:blip r:embed="rId5">
            <a:alphaModFix/>
          </a:blip>
          <a:srcRect b="0" l="0" r="0" t="0"/>
          <a:stretch/>
        </p:blipFill>
        <p:spPr>
          <a:xfrm>
            <a:off x="959347" y="3832444"/>
            <a:ext cx="1258102" cy="1258102"/>
          </a:xfrm>
          <a:prstGeom prst="rect">
            <a:avLst/>
          </a:prstGeom>
          <a:noFill/>
          <a:ln>
            <a:noFill/>
          </a:ln>
        </p:spPr>
      </p:pic>
      <p:sp>
        <p:nvSpPr>
          <p:cNvPr id="1468" name="Google Shape;1468;p141"/>
          <p:cNvSpPr txBox="1"/>
          <p:nvPr/>
        </p:nvSpPr>
        <p:spPr>
          <a:xfrm>
            <a:off x="2635200" y="4195436"/>
            <a:ext cx="3200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Web application instances</a:t>
            </a:r>
            <a:endParaRPr/>
          </a:p>
        </p:txBody>
      </p:sp>
      <p:pic>
        <p:nvPicPr>
          <p:cNvPr id="1469" name="Google Shape;1469;p141"/>
          <p:cNvPicPr preferRelativeResize="0"/>
          <p:nvPr/>
        </p:nvPicPr>
        <p:blipFill rotWithShape="1">
          <a:blip r:embed="rId6">
            <a:alphaModFix/>
          </a:blip>
          <a:srcRect b="0" l="0" r="0" t="0"/>
          <a:stretch/>
        </p:blipFill>
        <p:spPr>
          <a:xfrm>
            <a:off x="859705" y="4961840"/>
            <a:ext cx="1258102" cy="1258102"/>
          </a:xfrm>
          <a:prstGeom prst="rect">
            <a:avLst/>
          </a:prstGeom>
          <a:noFill/>
          <a:ln>
            <a:noFill/>
          </a:ln>
        </p:spPr>
      </p:pic>
      <p:sp>
        <p:nvSpPr>
          <p:cNvPr id="1470" name="Google Shape;1470;p141"/>
          <p:cNvSpPr txBox="1"/>
          <p:nvPr/>
        </p:nvSpPr>
        <p:spPr>
          <a:xfrm>
            <a:off x="2635200" y="5390836"/>
            <a:ext cx="3200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NAT gateway or instance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6" name="Google Shape;1476;p1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Recommended subnet selections for each use case</a:t>
            </a:r>
            <a:endParaRPr/>
          </a:p>
        </p:txBody>
      </p:sp>
      <p:pic>
        <p:nvPicPr>
          <p:cNvPr id="1477" name="Google Shape;1477;p142"/>
          <p:cNvPicPr preferRelativeResize="0"/>
          <p:nvPr/>
        </p:nvPicPr>
        <p:blipFill rotWithShape="1">
          <a:blip r:embed="rId3">
            <a:alphaModFix/>
          </a:blip>
          <a:srcRect b="0" l="0" r="0" t="0"/>
          <a:stretch/>
        </p:blipFill>
        <p:spPr>
          <a:xfrm>
            <a:off x="950524" y="1473813"/>
            <a:ext cx="1076464" cy="1076464"/>
          </a:xfrm>
          <a:prstGeom prst="rect">
            <a:avLst/>
          </a:prstGeom>
          <a:noFill/>
          <a:ln>
            <a:noFill/>
          </a:ln>
        </p:spPr>
      </p:pic>
      <p:sp>
        <p:nvSpPr>
          <p:cNvPr id="1478" name="Google Shape;1478;p142"/>
          <p:cNvSpPr txBox="1"/>
          <p:nvPr/>
        </p:nvSpPr>
        <p:spPr>
          <a:xfrm>
            <a:off x="2635201" y="1818189"/>
            <a:ext cx="3200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Database instances</a:t>
            </a:r>
            <a:endParaRPr/>
          </a:p>
        </p:txBody>
      </p:sp>
      <p:cxnSp>
        <p:nvCxnSpPr>
          <p:cNvPr id="1479" name="Google Shape;1479;p142"/>
          <p:cNvCxnSpPr/>
          <p:nvPr/>
        </p:nvCxnSpPr>
        <p:spPr>
          <a:xfrm>
            <a:off x="6321712" y="2022574"/>
            <a:ext cx="1736642" cy="0"/>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480" name="Google Shape;1480;p142"/>
          <p:cNvSpPr txBox="1"/>
          <p:nvPr/>
        </p:nvSpPr>
        <p:spPr>
          <a:xfrm>
            <a:off x="8263142" y="1798692"/>
            <a:ext cx="283464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Private subnet</a:t>
            </a:r>
            <a:endParaRPr/>
          </a:p>
        </p:txBody>
      </p:sp>
      <p:pic>
        <p:nvPicPr>
          <p:cNvPr id="1481" name="Google Shape;1481;p142"/>
          <p:cNvPicPr preferRelativeResize="0"/>
          <p:nvPr/>
        </p:nvPicPr>
        <p:blipFill rotWithShape="1">
          <a:blip r:embed="rId4">
            <a:alphaModFix/>
          </a:blip>
          <a:srcRect b="0" l="0" r="0" t="0"/>
          <a:stretch/>
        </p:blipFill>
        <p:spPr>
          <a:xfrm>
            <a:off x="950524" y="2550277"/>
            <a:ext cx="1266926" cy="1266926"/>
          </a:xfrm>
          <a:prstGeom prst="rect">
            <a:avLst/>
          </a:prstGeom>
          <a:noFill/>
          <a:ln>
            <a:noFill/>
          </a:ln>
        </p:spPr>
      </p:pic>
      <p:sp>
        <p:nvSpPr>
          <p:cNvPr id="1482" name="Google Shape;1482;p142"/>
          <p:cNvSpPr txBox="1"/>
          <p:nvPr/>
        </p:nvSpPr>
        <p:spPr>
          <a:xfrm>
            <a:off x="2635200" y="2998055"/>
            <a:ext cx="346079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Batch-processing instances</a:t>
            </a:r>
            <a:endParaRPr/>
          </a:p>
        </p:txBody>
      </p:sp>
      <p:cxnSp>
        <p:nvCxnSpPr>
          <p:cNvPr id="1483" name="Google Shape;1483;p142"/>
          <p:cNvCxnSpPr/>
          <p:nvPr/>
        </p:nvCxnSpPr>
        <p:spPr>
          <a:xfrm>
            <a:off x="6321712" y="3194750"/>
            <a:ext cx="1736642" cy="0"/>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484" name="Google Shape;1484;p142"/>
          <p:cNvSpPr txBox="1"/>
          <p:nvPr/>
        </p:nvSpPr>
        <p:spPr>
          <a:xfrm>
            <a:off x="8263142" y="2982615"/>
            <a:ext cx="283464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Private subnet</a:t>
            </a:r>
            <a:endParaRPr/>
          </a:p>
        </p:txBody>
      </p:sp>
      <p:pic>
        <p:nvPicPr>
          <p:cNvPr id="1485" name="Google Shape;1485;p142"/>
          <p:cNvPicPr preferRelativeResize="0"/>
          <p:nvPr/>
        </p:nvPicPr>
        <p:blipFill rotWithShape="1">
          <a:blip r:embed="rId5">
            <a:alphaModFix/>
          </a:blip>
          <a:srcRect b="0" l="0" r="0" t="0"/>
          <a:stretch/>
        </p:blipFill>
        <p:spPr>
          <a:xfrm>
            <a:off x="950524" y="3755516"/>
            <a:ext cx="1258102" cy="1258102"/>
          </a:xfrm>
          <a:prstGeom prst="rect">
            <a:avLst/>
          </a:prstGeom>
          <a:noFill/>
          <a:ln>
            <a:noFill/>
          </a:ln>
        </p:spPr>
      </p:pic>
      <p:sp>
        <p:nvSpPr>
          <p:cNvPr id="1486" name="Google Shape;1486;p142"/>
          <p:cNvSpPr txBox="1"/>
          <p:nvPr/>
        </p:nvSpPr>
        <p:spPr>
          <a:xfrm>
            <a:off x="2635201" y="4118508"/>
            <a:ext cx="3200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Web application instances</a:t>
            </a:r>
            <a:endParaRPr/>
          </a:p>
        </p:txBody>
      </p:sp>
      <p:cxnSp>
        <p:nvCxnSpPr>
          <p:cNvPr id="1487" name="Google Shape;1487;p142"/>
          <p:cNvCxnSpPr/>
          <p:nvPr/>
        </p:nvCxnSpPr>
        <p:spPr>
          <a:xfrm>
            <a:off x="6321712" y="4347108"/>
            <a:ext cx="1736642" cy="0"/>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488" name="Google Shape;1488;p142"/>
          <p:cNvSpPr txBox="1"/>
          <p:nvPr/>
        </p:nvSpPr>
        <p:spPr>
          <a:xfrm>
            <a:off x="8263140" y="4148356"/>
            <a:ext cx="29783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Public or private subnet</a:t>
            </a:r>
            <a:endParaRPr/>
          </a:p>
        </p:txBody>
      </p:sp>
      <p:pic>
        <p:nvPicPr>
          <p:cNvPr id="1489" name="Google Shape;1489;p142"/>
          <p:cNvPicPr preferRelativeResize="0"/>
          <p:nvPr/>
        </p:nvPicPr>
        <p:blipFill rotWithShape="1">
          <a:blip r:embed="rId6">
            <a:alphaModFix/>
          </a:blip>
          <a:srcRect b="0" l="0" r="0" t="0"/>
          <a:stretch/>
        </p:blipFill>
        <p:spPr>
          <a:xfrm>
            <a:off x="855294" y="4913457"/>
            <a:ext cx="1258102" cy="1258102"/>
          </a:xfrm>
          <a:prstGeom prst="rect">
            <a:avLst/>
          </a:prstGeom>
          <a:noFill/>
          <a:ln>
            <a:noFill/>
          </a:ln>
        </p:spPr>
      </p:pic>
      <p:sp>
        <p:nvSpPr>
          <p:cNvPr id="1490" name="Google Shape;1490;p142"/>
          <p:cNvSpPr txBox="1"/>
          <p:nvPr/>
        </p:nvSpPr>
        <p:spPr>
          <a:xfrm>
            <a:off x="2635201" y="5313908"/>
            <a:ext cx="3200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NAT gateway or instance</a:t>
            </a:r>
            <a:endParaRPr/>
          </a:p>
        </p:txBody>
      </p:sp>
      <p:cxnSp>
        <p:nvCxnSpPr>
          <p:cNvPr id="1491" name="Google Shape;1491;p142"/>
          <p:cNvCxnSpPr/>
          <p:nvPr/>
        </p:nvCxnSpPr>
        <p:spPr>
          <a:xfrm>
            <a:off x="6321712" y="5570907"/>
            <a:ext cx="1736642" cy="0"/>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492" name="Google Shape;1492;p142"/>
          <p:cNvSpPr txBox="1"/>
          <p:nvPr/>
        </p:nvSpPr>
        <p:spPr>
          <a:xfrm>
            <a:off x="8263141" y="5357786"/>
            <a:ext cx="33030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Public subnet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88" name="Google Shape;1188;p12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sp>
        <p:nvSpPr>
          <p:cNvPr id="1189" name="Google Shape;1189;p125"/>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Creating a Networking Environment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8" name="Google Shape;1498;p14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Introducing Amazon VPC</a:t>
            </a:r>
            <a:endParaRPr/>
          </a:p>
        </p:txBody>
      </p:sp>
      <p:sp>
        <p:nvSpPr>
          <p:cNvPr id="1499" name="Google Shape;1499;p14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An Amazon VPC is a programmatically defined, logically isolated virtual network.</a:t>
            </a:r>
            <a:endParaRPr/>
          </a:p>
          <a:p>
            <a:pPr indent="-228600" lvl="0" marL="228600" rtl="0" algn="l">
              <a:lnSpc>
                <a:spcPct val="100000"/>
              </a:lnSpc>
              <a:spcBef>
                <a:spcPts val="1200"/>
              </a:spcBef>
              <a:spcAft>
                <a:spcPts val="0"/>
              </a:spcAft>
              <a:buClr>
                <a:srgbClr val="232F3E"/>
              </a:buClr>
              <a:buSzPts val="2800"/>
              <a:buChar char="•"/>
            </a:pPr>
            <a:r>
              <a:rPr lang="en-US"/>
              <a:t>A public subnet with an internet gateway allows direct access to the internet.</a:t>
            </a:r>
            <a:endParaRPr/>
          </a:p>
          <a:p>
            <a:pPr indent="-228600" lvl="0" marL="228600" rtl="0" algn="l">
              <a:lnSpc>
                <a:spcPct val="100000"/>
              </a:lnSpc>
              <a:spcBef>
                <a:spcPts val="1200"/>
              </a:spcBef>
              <a:spcAft>
                <a:spcPts val="0"/>
              </a:spcAft>
              <a:buClr>
                <a:srgbClr val="232F3E"/>
              </a:buClr>
              <a:buSzPts val="2800"/>
              <a:buChar char="•"/>
            </a:pPr>
            <a:r>
              <a:rPr lang="en-US"/>
              <a:t>A private subnet does not have direct access to the internet.</a:t>
            </a:r>
            <a:endParaRPr/>
          </a:p>
          <a:p>
            <a:pPr indent="-228600" lvl="0" marL="228600" rtl="0" algn="l">
              <a:lnSpc>
                <a:spcPct val="100000"/>
              </a:lnSpc>
              <a:spcBef>
                <a:spcPts val="1200"/>
              </a:spcBef>
              <a:spcAft>
                <a:spcPts val="0"/>
              </a:spcAft>
              <a:buClr>
                <a:srgbClr val="232F3E"/>
              </a:buClr>
              <a:buSzPts val="2800"/>
              <a:buChar char="•"/>
            </a:pPr>
            <a:r>
              <a:rPr lang="en-US"/>
              <a:t>A NAT gateway allows resources in a private subnet to connect to the internet. </a:t>
            </a:r>
            <a:endParaRPr/>
          </a:p>
          <a:p>
            <a:pPr indent="-228600" lvl="0" marL="228600" rtl="0" algn="l">
              <a:lnSpc>
                <a:spcPct val="100000"/>
              </a:lnSpc>
              <a:spcBef>
                <a:spcPts val="1200"/>
              </a:spcBef>
              <a:spcAft>
                <a:spcPts val="0"/>
              </a:spcAft>
              <a:buClr>
                <a:srgbClr val="232F3E"/>
              </a:buClr>
              <a:buSzPts val="2800"/>
              <a:buChar char="•"/>
            </a:pPr>
            <a:r>
              <a:rPr lang="en-US"/>
              <a:t>An Elastic IP address can be transferred to a new instance.</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1500" name="Google Shape;1500;p143"/>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6" name="Google Shape;1506;p144"/>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Securing network resources</a:t>
            </a:r>
            <a:endParaRPr/>
          </a:p>
        </p:txBody>
      </p:sp>
      <p:sp>
        <p:nvSpPr>
          <p:cNvPr id="1507" name="Google Shape;1507;p144"/>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Creating a Networking Environment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3" name="Google Shape;1513;p145"/>
          <p:cNvSpPr txBox="1"/>
          <p:nvPr>
            <p:ph type="title"/>
          </p:nvPr>
        </p:nvSpPr>
        <p:spPr>
          <a:xfrm>
            <a:off x="365760" y="0"/>
            <a:ext cx="11466576" cy="58911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latin typeface="Play"/>
                <a:ea typeface="Play"/>
                <a:cs typeface="Play"/>
                <a:sym typeface="Play"/>
              </a:rPr>
              <a:t>Security layers of defense</a:t>
            </a:r>
            <a:endParaRPr/>
          </a:p>
        </p:txBody>
      </p:sp>
      <p:grpSp>
        <p:nvGrpSpPr>
          <p:cNvPr descr="Network traffic flow from an client application passing through an internet gateway, router, network access control list (network ACL), AWS Network firewall endpoint, and security group to EC2 instance resource in a private subnet." id="1514" name="Google Shape;1514;p145"/>
          <p:cNvGrpSpPr/>
          <p:nvPr/>
        </p:nvGrpSpPr>
        <p:grpSpPr>
          <a:xfrm>
            <a:off x="68489" y="1293062"/>
            <a:ext cx="11578869" cy="3797300"/>
            <a:chOff x="68489" y="1293062"/>
            <a:chExt cx="11578869" cy="3797300"/>
          </a:xfrm>
        </p:grpSpPr>
        <p:sp>
          <p:nvSpPr>
            <p:cNvPr id="1515" name="Google Shape;1515;p145"/>
            <p:cNvSpPr/>
            <p:nvPr/>
          </p:nvSpPr>
          <p:spPr>
            <a:xfrm>
              <a:off x="7342991" y="1427003"/>
              <a:ext cx="4062190" cy="3294725"/>
            </a:xfrm>
            <a:prstGeom prst="rect">
              <a:avLst/>
            </a:prstGeom>
            <a:noFill/>
            <a:ln cap="flat" cmpd="sng" w="158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Public subnet</a:t>
              </a:r>
              <a:endParaRPr/>
            </a:p>
          </p:txBody>
        </p:sp>
        <p:sp>
          <p:nvSpPr>
            <p:cNvPr id="1516" name="Google Shape;1516;p145"/>
            <p:cNvSpPr/>
            <p:nvPr/>
          </p:nvSpPr>
          <p:spPr>
            <a:xfrm>
              <a:off x="2591114" y="1293062"/>
              <a:ext cx="9056244" cy="3797300"/>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VPC</a:t>
              </a:r>
              <a:endParaRPr/>
            </a:p>
          </p:txBody>
        </p:sp>
        <p:pic>
          <p:nvPicPr>
            <p:cNvPr id="1517" name="Google Shape;1517;p145"/>
            <p:cNvPicPr preferRelativeResize="0"/>
            <p:nvPr/>
          </p:nvPicPr>
          <p:blipFill rotWithShape="1">
            <a:blip r:embed="rId3">
              <a:alphaModFix/>
            </a:blip>
            <a:srcRect b="0" l="0" r="0" t="0"/>
            <a:stretch/>
          </p:blipFill>
          <p:spPr>
            <a:xfrm>
              <a:off x="9806294" y="2029059"/>
              <a:ext cx="670679" cy="670679"/>
            </a:xfrm>
            <a:prstGeom prst="rect">
              <a:avLst/>
            </a:prstGeom>
            <a:noFill/>
            <a:ln>
              <a:noFill/>
            </a:ln>
          </p:spPr>
        </p:pic>
        <p:sp>
          <p:nvSpPr>
            <p:cNvPr id="1518" name="Google Shape;1518;p145"/>
            <p:cNvSpPr txBox="1"/>
            <p:nvPr/>
          </p:nvSpPr>
          <p:spPr>
            <a:xfrm>
              <a:off x="3564616" y="3341025"/>
              <a:ext cx="182367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Public subnet route table</a:t>
              </a:r>
              <a:endParaRPr/>
            </a:p>
          </p:txBody>
        </p:sp>
        <p:sp>
          <p:nvSpPr>
            <p:cNvPr id="1519" name="Google Shape;1519;p145"/>
            <p:cNvSpPr txBox="1"/>
            <p:nvPr/>
          </p:nvSpPr>
          <p:spPr>
            <a:xfrm>
              <a:off x="8808117" y="2619936"/>
              <a:ext cx="272234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a:t>
              </a:r>
              <a:endParaRPr/>
            </a:p>
          </p:txBody>
        </p:sp>
        <p:sp>
          <p:nvSpPr>
            <p:cNvPr id="1520" name="Google Shape;1520;p145"/>
            <p:cNvSpPr txBox="1"/>
            <p:nvPr/>
          </p:nvSpPr>
          <p:spPr>
            <a:xfrm>
              <a:off x="9481061" y="4192988"/>
              <a:ext cx="137088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a:t>
              </a:r>
              <a:endParaRPr/>
            </a:p>
          </p:txBody>
        </p:sp>
        <p:pic>
          <p:nvPicPr>
            <p:cNvPr id="1521" name="Google Shape;1521;p145"/>
            <p:cNvPicPr preferRelativeResize="0"/>
            <p:nvPr/>
          </p:nvPicPr>
          <p:blipFill rotWithShape="1">
            <a:blip r:embed="rId4">
              <a:alphaModFix/>
            </a:blip>
            <a:srcRect b="0" l="0" r="0" t="0"/>
            <a:stretch/>
          </p:blipFill>
          <p:spPr>
            <a:xfrm>
              <a:off x="2591113" y="1296944"/>
              <a:ext cx="381000" cy="381000"/>
            </a:xfrm>
            <a:prstGeom prst="rect">
              <a:avLst/>
            </a:prstGeom>
            <a:noFill/>
            <a:ln>
              <a:noFill/>
            </a:ln>
          </p:spPr>
        </p:pic>
        <p:pic>
          <p:nvPicPr>
            <p:cNvPr id="1522" name="Google Shape;1522;p145"/>
            <p:cNvPicPr preferRelativeResize="0"/>
            <p:nvPr/>
          </p:nvPicPr>
          <p:blipFill rotWithShape="1">
            <a:blip r:embed="rId5">
              <a:alphaModFix/>
            </a:blip>
            <a:srcRect b="0" l="0" r="0" t="0"/>
            <a:stretch/>
          </p:blipFill>
          <p:spPr>
            <a:xfrm>
              <a:off x="7342991" y="1427003"/>
              <a:ext cx="381000" cy="381000"/>
            </a:xfrm>
            <a:prstGeom prst="rect">
              <a:avLst/>
            </a:prstGeom>
            <a:noFill/>
            <a:ln>
              <a:noFill/>
            </a:ln>
          </p:spPr>
        </p:pic>
        <p:sp>
          <p:nvSpPr>
            <p:cNvPr id="1523" name="Google Shape;1523;p145"/>
            <p:cNvSpPr txBox="1"/>
            <p:nvPr/>
          </p:nvSpPr>
          <p:spPr>
            <a:xfrm>
              <a:off x="5887677" y="3337880"/>
              <a:ext cx="9543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Network </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ACL</a:t>
              </a:r>
              <a:endParaRPr/>
            </a:p>
          </p:txBody>
        </p:sp>
        <p:pic>
          <p:nvPicPr>
            <p:cNvPr id="1524" name="Google Shape;1524;p145"/>
            <p:cNvPicPr preferRelativeResize="0"/>
            <p:nvPr/>
          </p:nvPicPr>
          <p:blipFill rotWithShape="1">
            <a:blip r:embed="rId6">
              <a:alphaModFix/>
            </a:blip>
            <a:srcRect b="0" l="0" r="0" t="0"/>
            <a:stretch/>
          </p:blipFill>
          <p:spPr>
            <a:xfrm>
              <a:off x="5983854" y="2704586"/>
              <a:ext cx="697285" cy="697285"/>
            </a:xfrm>
            <a:prstGeom prst="rect">
              <a:avLst/>
            </a:prstGeom>
            <a:noFill/>
            <a:ln>
              <a:noFill/>
            </a:ln>
          </p:spPr>
        </p:pic>
        <p:sp>
          <p:nvSpPr>
            <p:cNvPr id="1525" name="Google Shape;1525;p145"/>
            <p:cNvSpPr/>
            <p:nvPr/>
          </p:nvSpPr>
          <p:spPr>
            <a:xfrm>
              <a:off x="9229528" y="1561682"/>
              <a:ext cx="1828730" cy="1389679"/>
            </a:xfrm>
            <a:prstGeom prst="rect">
              <a:avLst/>
            </a:prstGeom>
            <a:noFill/>
            <a:ln cap="flat" cmpd="sng" w="15875">
              <a:solidFill>
                <a:srgbClr val="DD344C"/>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group</a:t>
              </a:r>
              <a:endParaRPr/>
            </a:p>
          </p:txBody>
        </p:sp>
        <p:sp>
          <p:nvSpPr>
            <p:cNvPr id="1526" name="Google Shape;1526;p145"/>
            <p:cNvSpPr/>
            <p:nvPr/>
          </p:nvSpPr>
          <p:spPr>
            <a:xfrm>
              <a:off x="9229528" y="3195363"/>
              <a:ext cx="1828730" cy="1389679"/>
            </a:xfrm>
            <a:prstGeom prst="rect">
              <a:avLst/>
            </a:prstGeom>
            <a:noFill/>
            <a:ln cap="flat" cmpd="sng" w="15875">
              <a:solidFill>
                <a:srgbClr val="DD344C"/>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group</a:t>
              </a:r>
              <a:endParaRPr/>
            </a:p>
          </p:txBody>
        </p:sp>
        <p:cxnSp>
          <p:nvCxnSpPr>
            <p:cNvPr id="1527" name="Google Shape;1527;p145"/>
            <p:cNvCxnSpPr>
              <a:stCxn id="1528" idx="3"/>
              <a:endCxn id="1529" idx="1"/>
            </p:cNvCxnSpPr>
            <p:nvPr/>
          </p:nvCxnSpPr>
          <p:spPr>
            <a:xfrm flipH="1" rot="10800000">
              <a:off x="3256418" y="3045533"/>
              <a:ext cx="907500" cy="33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530" name="Google Shape;1530;p145"/>
            <p:cNvCxnSpPr>
              <a:stCxn id="1529" idx="3"/>
              <a:endCxn id="1524" idx="1"/>
            </p:cNvCxnSpPr>
            <p:nvPr/>
          </p:nvCxnSpPr>
          <p:spPr>
            <a:xfrm>
              <a:off x="4960827" y="3045599"/>
              <a:ext cx="1023000" cy="75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531" name="Google Shape;1531;p145"/>
            <p:cNvSpPr/>
            <p:nvPr/>
          </p:nvSpPr>
          <p:spPr>
            <a:xfrm rot="10800000">
              <a:off x="7921564" y="2281939"/>
              <a:ext cx="1917157" cy="1564032"/>
            </a:xfrm>
            <a:custGeom>
              <a:rect b="b" l="l" r="r" t="t"/>
              <a:pathLst>
                <a:path extrusionOk="0" h="1574800" w="622300">
                  <a:moveTo>
                    <a:pt x="0" y="0"/>
                  </a:moveTo>
                  <a:lnTo>
                    <a:pt x="622300" y="0"/>
                  </a:lnTo>
                  <a:lnTo>
                    <a:pt x="622300" y="1574800"/>
                  </a:lnTo>
                  <a:lnTo>
                    <a:pt x="482600" y="1574800"/>
                  </a:lnTo>
                  <a:lnTo>
                    <a:pt x="0" y="1574800"/>
                  </a:lnTo>
                </a:path>
              </a:pathLst>
            </a:cu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cxnSp>
          <p:nvCxnSpPr>
            <p:cNvPr id="1532" name="Google Shape;1532;p145"/>
            <p:cNvCxnSpPr>
              <a:stCxn id="1524" idx="3"/>
            </p:cNvCxnSpPr>
            <p:nvPr/>
          </p:nvCxnSpPr>
          <p:spPr>
            <a:xfrm>
              <a:off x="6681139" y="3053229"/>
              <a:ext cx="1240500" cy="300"/>
            </a:xfrm>
            <a:prstGeom prst="straightConnector1">
              <a:avLst/>
            </a:prstGeom>
            <a:noFill/>
            <a:ln cap="flat" cmpd="sng" w="25400">
              <a:solidFill>
                <a:schemeClr val="dk2"/>
              </a:solidFill>
              <a:prstDash val="solid"/>
              <a:round/>
              <a:headEnd len="med" w="med" type="stealth"/>
              <a:tailEnd len="sm" w="sm" type="none"/>
            </a:ln>
            <a:effectLst>
              <a:outerShdw blurRad="63500" sx="0" rotWithShape="0" dir="2700000" dist="37357" sy="0">
                <a:srgbClr val="000000"/>
              </a:outerShdw>
              <a:reflection blurRad="0" dir="0" dist="0" endA="0" endPos="0" kx="0" rotWithShape="0" algn="bl" stPos="0" sy="-100000" ky="0"/>
            </a:effectLst>
          </p:spPr>
        </p:cxnSp>
        <p:pic>
          <p:nvPicPr>
            <p:cNvPr id="1533" name="Google Shape;1533;p145"/>
            <p:cNvPicPr preferRelativeResize="0"/>
            <p:nvPr/>
          </p:nvPicPr>
          <p:blipFill rotWithShape="1">
            <a:blip r:embed="rId3">
              <a:alphaModFix/>
            </a:blip>
            <a:srcRect b="0" l="0" r="0" t="0"/>
            <a:stretch/>
          </p:blipFill>
          <p:spPr>
            <a:xfrm>
              <a:off x="9806293" y="3571847"/>
              <a:ext cx="670679" cy="670679"/>
            </a:xfrm>
            <a:prstGeom prst="rect">
              <a:avLst/>
            </a:prstGeom>
            <a:noFill/>
            <a:ln>
              <a:noFill/>
            </a:ln>
          </p:spPr>
        </p:pic>
        <p:sp>
          <p:nvSpPr>
            <p:cNvPr id="1534" name="Google Shape;1534;p145"/>
            <p:cNvSpPr txBox="1"/>
            <p:nvPr/>
          </p:nvSpPr>
          <p:spPr>
            <a:xfrm>
              <a:off x="2296748" y="3297236"/>
              <a:ext cx="14033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gateway</a:t>
              </a:r>
              <a:endParaRPr/>
            </a:p>
          </p:txBody>
        </p:sp>
        <p:pic>
          <p:nvPicPr>
            <p:cNvPr id="1529" name="Google Shape;1529;p145"/>
            <p:cNvPicPr preferRelativeResize="0"/>
            <p:nvPr/>
          </p:nvPicPr>
          <p:blipFill rotWithShape="1">
            <a:blip r:embed="rId7">
              <a:alphaModFix/>
            </a:blip>
            <a:srcRect b="0" l="0" r="0" t="0"/>
            <a:stretch/>
          </p:blipFill>
          <p:spPr>
            <a:xfrm>
              <a:off x="4163998" y="2647184"/>
              <a:ext cx="796829" cy="796829"/>
            </a:xfrm>
            <a:prstGeom prst="rect">
              <a:avLst/>
            </a:prstGeom>
            <a:noFill/>
            <a:ln>
              <a:noFill/>
            </a:ln>
          </p:spPr>
        </p:pic>
        <p:pic>
          <p:nvPicPr>
            <p:cNvPr id="1528" name="Google Shape;1528;p145"/>
            <p:cNvPicPr preferRelativeResize="0"/>
            <p:nvPr/>
          </p:nvPicPr>
          <p:blipFill rotWithShape="1">
            <a:blip r:embed="rId8">
              <a:alphaModFix/>
            </a:blip>
            <a:srcRect b="0" l="0" r="0" t="0"/>
            <a:stretch/>
          </p:blipFill>
          <p:spPr>
            <a:xfrm>
              <a:off x="2591113" y="2695795"/>
              <a:ext cx="665305" cy="706076"/>
            </a:xfrm>
            <a:prstGeom prst="rect">
              <a:avLst/>
            </a:prstGeom>
            <a:noFill/>
            <a:ln>
              <a:noFill/>
            </a:ln>
          </p:spPr>
        </p:pic>
        <p:cxnSp>
          <p:nvCxnSpPr>
            <p:cNvPr id="1535" name="Google Shape;1535;p145"/>
            <p:cNvCxnSpPr>
              <a:stCxn id="1536" idx="3"/>
              <a:endCxn id="1528" idx="1"/>
            </p:cNvCxnSpPr>
            <p:nvPr/>
          </p:nvCxnSpPr>
          <p:spPr>
            <a:xfrm flipH="1" rot="10800000">
              <a:off x="1341371" y="3048968"/>
              <a:ext cx="1249800" cy="66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536" name="Google Shape;1536;p145"/>
            <p:cNvPicPr preferRelativeResize="0"/>
            <p:nvPr/>
          </p:nvPicPr>
          <p:blipFill rotWithShape="1">
            <a:blip r:embed="rId9">
              <a:alphaModFix/>
            </a:blip>
            <a:srcRect b="0" l="0" r="0" t="0"/>
            <a:stretch/>
          </p:blipFill>
          <p:spPr>
            <a:xfrm>
              <a:off x="610054" y="2689909"/>
              <a:ext cx="731317" cy="731317"/>
            </a:xfrm>
            <a:prstGeom prst="rect">
              <a:avLst/>
            </a:prstGeom>
            <a:noFill/>
            <a:ln>
              <a:noFill/>
            </a:ln>
          </p:spPr>
        </p:pic>
        <p:pic>
          <p:nvPicPr>
            <p:cNvPr id="1537" name="Google Shape;1537;p145"/>
            <p:cNvPicPr preferRelativeResize="0"/>
            <p:nvPr/>
          </p:nvPicPr>
          <p:blipFill rotWithShape="1">
            <a:blip r:embed="rId10">
              <a:alphaModFix/>
            </a:blip>
            <a:srcRect b="0" l="0" r="0" t="0"/>
            <a:stretch/>
          </p:blipFill>
          <p:spPr>
            <a:xfrm>
              <a:off x="1794284" y="2454419"/>
              <a:ext cx="597781" cy="597781"/>
            </a:xfrm>
            <a:prstGeom prst="rect">
              <a:avLst/>
            </a:prstGeom>
            <a:noFill/>
            <a:ln>
              <a:noFill/>
            </a:ln>
          </p:spPr>
        </p:pic>
        <p:sp>
          <p:nvSpPr>
            <p:cNvPr id="1538" name="Google Shape;1538;p145"/>
            <p:cNvSpPr txBox="1"/>
            <p:nvPr/>
          </p:nvSpPr>
          <p:spPr>
            <a:xfrm>
              <a:off x="68489" y="3664328"/>
              <a:ext cx="182367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Client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application</a:t>
              </a:r>
              <a:endParaRPr/>
            </a:p>
          </p:txBody>
        </p:sp>
      </p:grpSp>
      <p:sp>
        <p:nvSpPr>
          <p:cNvPr id="1539" name="Google Shape;1539;p145"/>
          <p:cNvSpPr/>
          <p:nvPr/>
        </p:nvSpPr>
        <p:spPr>
          <a:xfrm>
            <a:off x="1155150" y="5308530"/>
            <a:ext cx="1735783" cy="584775"/>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4152" y="-453883"/>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Secure network protocol</a:t>
            </a:r>
            <a:endParaRPr/>
          </a:p>
        </p:txBody>
      </p:sp>
      <p:sp>
        <p:nvSpPr>
          <p:cNvPr id="1540" name="Google Shape;1540;p145"/>
          <p:cNvSpPr/>
          <p:nvPr/>
        </p:nvSpPr>
        <p:spPr>
          <a:xfrm>
            <a:off x="3900297" y="5308530"/>
            <a:ext cx="1251308" cy="584775"/>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4120" y="-28375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Route table layer</a:t>
            </a:r>
            <a:endParaRPr/>
          </a:p>
        </p:txBody>
      </p:sp>
      <p:sp>
        <p:nvSpPr>
          <p:cNvPr id="1541" name="Google Shape;1541;p145"/>
          <p:cNvSpPr/>
          <p:nvPr/>
        </p:nvSpPr>
        <p:spPr>
          <a:xfrm>
            <a:off x="5677080" y="5308530"/>
            <a:ext cx="1251308" cy="584775"/>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3440" y="-293938"/>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Network ACL layer</a:t>
            </a:r>
            <a:endParaRPr/>
          </a:p>
        </p:txBody>
      </p:sp>
      <p:sp>
        <p:nvSpPr>
          <p:cNvPr id="1542" name="Google Shape;1542;p145"/>
          <p:cNvSpPr/>
          <p:nvPr/>
        </p:nvSpPr>
        <p:spPr>
          <a:xfrm>
            <a:off x="7475122" y="5308530"/>
            <a:ext cx="1251308" cy="584775"/>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3310" y="-11335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Subnet layer</a:t>
            </a:r>
            <a:endParaRPr/>
          </a:p>
        </p:txBody>
      </p:sp>
      <p:sp>
        <p:nvSpPr>
          <p:cNvPr id="1543" name="Google Shape;1543;p145"/>
          <p:cNvSpPr/>
          <p:nvPr/>
        </p:nvSpPr>
        <p:spPr>
          <a:xfrm>
            <a:off x="9515978" y="5308530"/>
            <a:ext cx="1251308" cy="584775"/>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3440" y="-14847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Security group layer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9" name="Google Shape;1549;p146"/>
          <p:cNvSpPr txBox="1"/>
          <p:nvPr/>
        </p:nvSpPr>
        <p:spPr>
          <a:xfrm>
            <a:off x="311395" y="394018"/>
            <a:ext cx="11569209" cy="731318"/>
          </a:xfrm>
          <a:prstGeom prst="rect">
            <a:avLst/>
          </a:prstGeom>
          <a:noFill/>
          <a:ln>
            <a:noFill/>
          </a:ln>
        </p:spPr>
        <p:txBody>
          <a:bodyPr anchorCtr="0" anchor="t" bIns="45700" lIns="91425" spcFirstLastPara="1" rIns="91425" wrap="square" tIns="45700">
            <a:normAutofit fontScale="97500"/>
          </a:bodyPr>
          <a:lstStyle/>
          <a:p>
            <a:pPr indent="0" lvl="0" marL="0" marR="0" rtl="0" algn="l">
              <a:lnSpc>
                <a:spcPct val="90000"/>
              </a:lnSpc>
              <a:spcBef>
                <a:spcPts val="0"/>
              </a:spcBef>
              <a:spcAft>
                <a:spcPts val="0"/>
              </a:spcAft>
              <a:buClr>
                <a:srgbClr val="232F3E"/>
              </a:buClr>
              <a:buSzPct val="100000"/>
              <a:buFont typeface="Play"/>
              <a:buNone/>
            </a:pPr>
            <a:r>
              <a:rPr lang="en-US" sz="3600">
                <a:solidFill>
                  <a:srgbClr val="232F3E"/>
                </a:solidFill>
                <a:latin typeface="Play"/>
                <a:ea typeface="Play"/>
                <a:cs typeface="Play"/>
                <a:sym typeface="Play"/>
              </a:rPr>
              <a:t>Security groups and network ACL scope</a:t>
            </a:r>
            <a:endParaRPr/>
          </a:p>
        </p:txBody>
      </p:sp>
      <p:grpSp>
        <p:nvGrpSpPr>
          <p:cNvPr descr="Network ACL and security group protecting an EC2 instance in a private subnet.&#10;" id="1550" name="Google Shape;1550;p146"/>
          <p:cNvGrpSpPr/>
          <p:nvPr/>
        </p:nvGrpSpPr>
        <p:grpSpPr>
          <a:xfrm>
            <a:off x="-344392" y="1218891"/>
            <a:ext cx="11696665" cy="5406162"/>
            <a:chOff x="-344392" y="1218891"/>
            <a:chExt cx="11696665" cy="5406162"/>
          </a:xfrm>
        </p:grpSpPr>
        <p:pic>
          <p:nvPicPr>
            <p:cNvPr id="1551" name="Google Shape;1551;p146"/>
            <p:cNvPicPr preferRelativeResize="0"/>
            <p:nvPr/>
          </p:nvPicPr>
          <p:blipFill rotWithShape="1">
            <a:blip r:embed="rId3">
              <a:alphaModFix/>
            </a:blip>
            <a:srcRect b="0" l="0" r="0" t="0"/>
            <a:stretch/>
          </p:blipFill>
          <p:spPr>
            <a:xfrm>
              <a:off x="-344392" y="1218891"/>
              <a:ext cx="5082767" cy="5406162"/>
            </a:xfrm>
            <a:prstGeom prst="rect">
              <a:avLst/>
            </a:prstGeom>
            <a:noFill/>
            <a:ln>
              <a:noFill/>
            </a:ln>
          </p:spPr>
        </p:pic>
        <p:sp>
          <p:nvSpPr>
            <p:cNvPr id="1552" name="Google Shape;1552;p146"/>
            <p:cNvSpPr/>
            <p:nvPr/>
          </p:nvSpPr>
          <p:spPr>
            <a:xfrm>
              <a:off x="1993269" y="3182103"/>
              <a:ext cx="356455" cy="372484"/>
            </a:xfrm>
            <a:prstGeom prst="rect">
              <a:avLst/>
            </a:prstGeom>
            <a:solidFill>
              <a:srgbClr val="DD344C"/>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53" name="Google Shape;1553;p146"/>
            <p:cNvSpPr/>
            <p:nvPr/>
          </p:nvSpPr>
          <p:spPr>
            <a:xfrm>
              <a:off x="1993269" y="5057826"/>
              <a:ext cx="400231" cy="545423"/>
            </a:xfrm>
            <a:prstGeom prst="rect">
              <a:avLst/>
            </a:prstGeom>
            <a:solidFill>
              <a:srgbClr val="7C5AED"/>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54" name="Google Shape;1554;p146"/>
            <p:cNvSpPr/>
            <p:nvPr/>
          </p:nvSpPr>
          <p:spPr>
            <a:xfrm>
              <a:off x="8061821" y="1706880"/>
              <a:ext cx="3290452" cy="4353665"/>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a:t>
              </a:r>
              <a:endParaRPr/>
            </a:p>
          </p:txBody>
        </p:sp>
        <p:sp>
          <p:nvSpPr>
            <p:cNvPr id="1555" name="Google Shape;1555;p146"/>
            <p:cNvSpPr/>
            <p:nvPr/>
          </p:nvSpPr>
          <p:spPr>
            <a:xfrm>
              <a:off x="7237228" y="3916653"/>
              <a:ext cx="156909" cy="10358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56" name="Google Shape;1556;p146"/>
            <p:cNvSpPr/>
            <p:nvPr/>
          </p:nvSpPr>
          <p:spPr>
            <a:xfrm>
              <a:off x="8791181" y="2930995"/>
              <a:ext cx="2199063" cy="2424082"/>
            </a:xfrm>
            <a:prstGeom prst="rect">
              <a:avLst/>
            </a:prstGeom>
            <a:noFill/>
            <a:ln cap="flat" cmpd="sng" w="15875">
              <a:solidFill>
                <a:srgbClr val="DD344C"/>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group</a:t>
              </a:r>
              <a:endParaRPr/>
            </a:p>
          </p:txBody>
        </p:sp>
        <p:sp>
          <p:nvSpPr>
            <p:cNvPr id="1557" name="Google Shape;1557;p146"/>
            <p:cNvSpPr txBox="1"/>
            <p:nvPr/>
          </p:nvSpPr>
          <p:spPr>
            <a:xfrm>
              <a:off x="9054691" y="4546247"/>
              <a:ext cx="1801234"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application instance</a:t>
              </a:r>
              <a:endParaRPr/>
            </a:p>
          </p:txBody>
        </p:sp>
        <p:pic>
          <p:nvPicPr>
            <p:cNvPr id="1558" name="Google Shape;1558;p146"/>
            <p:cNvPicPr preferRelativeResize="0"/>
            <p:nvPr/>
          </p:nvPicPr>
          <p:blipFill rotWithShape="1">
            <a:blip r:embed="rId4">
              <a:alphaModFix/>
            </a:blip>
            <a:srcRect b="0" l="0" r="0" t="0"/>
            <a:stretch/>
          </p:blipFill>
          <p:spPr>
            <a:xfrm>
              <a:off x="9577048" y="3927843"/>
              <a:ext cx="682626" cy="682626"/>
            </a:xfrm>
            <a:prstGeom prst="rect">
              <a:avLst/>
            </a:prstGeom>
            <a:noFill/>
            <a:ln>
              <a:noFill/>
            </a:ln>
          </p:spPr>
        </p:pic>
        <p:pic>
          <p:nvPicPr>
            <p:cNvPr id="1559" name="Google Shape;1559;p146"/>
            <p:cNvPicPr preferRelativeResize="0"/>
            <p:nvPr/>
          </p:nvPicPr>
          <p:blipFill rotWithShape="1">
            <a:blip r:embed="rId5">
              <a:alphaModFix/>
            </a:blip>
            <a:srcRect b="0" l="0" r="0" t="0"/>
            <a:stretch/>
          </p:blipFill>
          <p:spPr>
            <a:xfrm>
              <a:off x="8061821" y="1706880"/>
              <a:ext cx="381000" cy="381000"/>
            </a:xfrm>
            <a:prstGeom prst="rect">
              <a:avLst/>
            </a:prstGeom>
            <a:noFill/>
            <a:ln>
              <a:noFill/>
            </a:ln>
          </p:spPr>
        </p:pic>
        <p:sp>
          <p:nvSpPr>
            <p:cNvPr id="1560" name="Google Shape;1560;p146"/>
            <p:cNvSpPr txBox="1"/>
            <p:nvPr/>
          </p:nvSpPr>
          <p:spPr>
            <a:xfrm>
              <a:off x="6476750" y="4613938"/>
              <a:ext cx="176048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Network ACL</a:t>
              </a:r>
              <a:endParaRPr/>
            </a:p>
          </p:txBody>
        </p:sp>
        <p:pic>
          <p:nvPicPr>
            <p:cNvPr id="1561" name="Google Shape;1561;p146"/>
            <p:cNvPicPr preferRelativeResize="0"/>
            <p:nvPr/>
          </p:nvPicPr>
          <p:blipFill rotWithShape="1">
            <a:blip r:embed="rId6">
              <a:alphaModFix/>
            </a:blip>
            <a:srcRect b="0" l="0" r="0" t="0"/>
            <a:stretch/>
          </p:blipFill>
          <p:spPr>
            <a:xfrm>
              <a:off x="7045286" y="3920514"/>
              <a:ext cx="697285" cy="697285"/>
            </a:xfrm>
            <a:prstGeom prst="rect">
              <a:avLst/>
            </a:prstGeom>
            <a:noFill/>
            <a:ln>
              <a:noFill/>
            </a:ln>
          </p:spPr>
        </p:pic>
        <p:cxnSp>
          <p:nvCxnSpPr>
            <p:cNvPr id="1562" name="Google Shape;1562;p146"/>
            <p:cNvCxnSpPr>
              <a:stCxn id="1561" idx="3"/>
              <a:endCxn id="1558" idx="1"/>
            </p:cNvCxnSpPr>
            <p:nvPr/>
          </p:nvCxnSpPr>
          <p:spPr>
            <a:xfrm>
              <a:off x="7742571" y="4269157"/>
              <a:ext cx="18345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563" name="Google Shape;1563;p146"/>
            <p:cNvPicPr preferRelativeResize="0"/>
            <p:nvPr/>
          </p:nvPicPr>
          <p:blipFill rotWithShape="1">
            <a:blip r:embed="rId7">
              <a:alphaModFix/>
            </a:blip>
            <a:srcRect b="0" l="0" r="0" t="0"/>
            <a:stretch/>
          </p:blipFill>
          <p:spPr>
            <a:xfrm>
              <a:off x="3165735" y="4332720"/>
              <a:ext cx="1121255" cy="1121255"/>
            </a:xfrm>
            <a:prstGeom prst="rect">
              <a:avLst/>
            </a:prstGeom>
            <a:noFill/>
            <a:ln>
              <a:noFill/>
            </a:ln>
          </p:spPr>
        </p:pic>
        <p:pic>
          <p:nvPicPr>
            <p:cNvPr id="1564" name="Google Shape;1564;p146"/>
            <p:cNvPicPr preferRelativeResize="0"/>
            <p:nvPr/>
          </p:nvPicPr>
          <p:blipFill rotWithShape="1">
            <a:blip r:embed="rId8">
              <a:alphaModFix/>
            </a:blip>
            <a:srcRect b="0" l="0" r="0" t="0"/>
            <a:stretch/>
          </p:blipFill>
          <p:spPr>
            <a:xfrm>
              <a:off x="3310572" y="2510130"/>
              <a:ext cx="918870" cy="918870"/>
            </a:xfrm>
            <a:prstGeom prst="rect">
              <a:avLst/>
            </a:prstGeom>
            <a:noFill/>
            <a:ln>
              <a:noFill/>
            </a:ln>
          </p:spPr>
        </p:pic>
        <p:cxnSp>
          <p:nvCxnSpPr>
            <p:cNvPr id="1565" name="Google Shape;1565;p146"/>
            <p:cNvCxnSpPr/>
            <p:nvPr/>
          </p:nvCxnSpPr>
          <p:spPr>
            <a:xfrm>
              <a:off x="6492066" y="3312268"/>
              <a:ext cx="2299115" cy="0"/>
            </a:xfrm>
            <a:prstGeom prst="straightConnector1">
              <a:avLst/>
            </a:prstGeom>
            <a:noFill/>
            <a:ln cap="flat" cmpd="sng" w="44450">
              <a:solidFill>
                <a:schemeClr val="accent5"/>
              </a:solidFill>
              <a:prstDash val="solid"/>
              <a:round/>
              <a:headEnd len="sm" w="sm" type="none"/>
              <a:tailEnd len="med" w="med" type="stealth"/>
            </a:ln>
            <a:effectLst>
              <a:outerShdw blurRad="63500" rotWithShape="0" algn="ctr" dir="2700000" dist="53340">
                <a:srgbClr val="000000">
                  <a:alpha val="24705"/>
                </a:srgbClr>
              </a:outerShdw>
            </a:effectLst>
          </p:spPr>
        </p:cxnSp>
        <p:cxnSp>
          <p:nvCxnSpPr>
            <p:cNvPr id="1566" name="Google Shape;1566;p146"/>
            <p:cNvCxnSpPr/>
            <p:nvPr/>
          </p:nvCxnSpPr>
          <p:spPr>
            <a:xfrm>
              <a:off x="6554602" y="5453975"/>
              <a:ext cx="1507219" cy="0"/>
            </a:xfrm>
            <a:prstGeom prst="straightConnector1">
              <a:avLst/>
            </a:prstGeom>
            <a:noFill/>
            <a:ln cap="flat" cmpd="sng" w="44450">
              <a:solidFill>
                <a:schemeClr val="accent5"/>
              </a:solidFill>
              <a:prstDash val="solid"/>
              <a:round/>
              <a:headEnd len="sm" w="sm" type="none"/>
              <a:tailEnd len="med" w="med" type="stealth"/>
            </a:ln>
            <a:effectLst>
              <a:outerShdw blurRad="63500" rotWithShape="0" algn="ctr" dir="2700000" dist="53340">
                <a:srgbClr val="000000">
                  <a:alpha val="24705"/>
                </a:srgbClr>
              </a:outerShdw>
            </a:effectLst>
          </p:spPr>
        </p:cxnSp>
      </p:grpSp>
      <p:sp>
        <p:nvSpPr>
          <p:cNvPr id="1567" name="Google Shape;1567;p146"/>
          <p:cNvSpPr/>
          <p:nvPr/>
        </p:nvSpPr>
        <p:spPr>
          <a:xfrm>
            <a:off x="4229442" y="2197452"/>
            <a:ext cx="2247308" cy="1569660"/>
          </a:xfrm>
          <a:custGeom>
            <a:rect b="b" l="l" r="r" t="t"/>
            <a:pathLst>
              <a:path extrusionOk="0" h="120000" w="120000">
                <a:moveTo>
                  <a:pt x="0" y="0"/>
                </a:moveTo>
                <a:lnTo>
                  <a:pt x="120000" y="0"/>
                </a:lnTo>
                <a:lnTo>
                  <a:pt x="120000" y="120000"/>
                </a:lnTo>
                <a:lnTo>
                  <a:pt x="0" y="120000"/>
                </a:lnTo>
                <a:close/>
              </a:path>
              <a:path extrusionOk="0" fill="none" h="120000" w="120000">
                <a:moveTo>
                  <a:pt x="4006" y="88182"/>
                </a:moveTo>
                <a:lnTo>
                  <a:pt x="-106633" y="8955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Security groups protect resources in the same way an apartment door only lets in the apartment tenant using a key.</a:t>
            </a:r>
            <a:endParaRPr/>
          </a:p>
        </p:txBody>
      </p:sp>
      <p:sp>
        <p:nvSpPr>
          <p:cNvPr id="1568" name="Google Shape;1568;p146"/>
          <p:cNvSpPr/>
          <p:nvPr/>
        </p:nvSpPr>
        <p:spPr>
          <a:xfrm>
            <a:off x="4322614" y="4272996"/>
            <a:ext cx="2231988" cy="1569660"/>
          </a:xfrm>
          <a:custGeom>
            <a:rect b="b" l="l" r="r" t="t"/>
            <a:pathLst>
              <a:path extrusionOk="0" h="120000" w="120000">
                <a:moveTo>
                  <a:pt x="0" y="0"/>
                </a:moveTo>
                <a:lnTo>
                  <a:pt x="120000" y="0"/>
                </a:lnTo>
                <a:lnTo>
                  <a:pt x="120000" y="120000"/>
                </a:lnTo>
                <a:lnTo>
                  <a:pt x="0" y="120000"/>
                </a:lnTo>
                <a:close/>
              </a:path>
              <a:path extrusionOk="0" fill="none" h="120000" w="120000">
                <a:moveTo>
                  <a:pt x="282" y="91774"/>
                </a:moveTo>
                <a:lnTo>
                  <a:pt x="-110797" y="91393"/>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Network ACLs protect subnets in the same way an apartment doorman only lets in tenants living in the building.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4" name="Google Shape;1574;p147"/>
          <p:cNvSpPr txBox="1"/>
          <p:nvPr>
            <p:ph type="title"/>
          </p:nvPr>
        </p:nvSpPr>
        <p:spPr>
          <a:xfrm>
            <a:off x="273347" y="217994"/>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Security groups</a:t>
            </a:r>
            <a:endParaRPr/>
          </a:p>
        </p:txBody>
      </p:sp>
      <p:grpSp>
        <p:nvGrpSpPr>
          <p:cNvPr descr="Security group for business application instances spanning two AZs. &#10;" id="1575" name="Google Shape;1575;p147"/>
          <p:cNvGrpSpPr/>
          <p:nvPr/>
        </p:nvGrpSpPr>
        <p:grpSpPr>
          <a:xfrm>
            <a:off x="895350" y="1234241"/>
            <a:ext cx="10572750" cy="3469375"/>
            <a:chOff x="895350" y="1234241"/>
            <a:chExt cx="10572750" cy="3469375"/>
          </a:xfrm>
        </p:grpSpPr>
        <p:sp>
          <p:nvSpPr>
            <p:cNvPr id="1576" name="Google Shape;1576;p147"/>
            <p:cNvSpPr/>
            <p:nvPr/>
          </p:nvSpPr>
          <p:spPr>
            <a:xfrm>
              <a:off x="895350" y="1234241"/>
              <a:ext cx="10572750" cy="346937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VPC</a:t>
              </a:r>
              <a:endParaRPr/>
            </a:p>
          </p:txBody>
        </p:sp>
        <p:pic>
          <p:nvPicPr>
            <p:cNvPr id="1577" name="Google Shape;1577;p147"/>
            <p:cNvPicPr preferRelativeResize="0"/>
            <p:nvPr/>
          </p:nvPicPr>
          <p:blipFill rotWithShape="1">
            <a:blip r:embed="rId3">
              <a:alphaModFix/>
            </a:blip>
            <a:srcRect b="0" l="0" r="0" t="0"/>
            <a:stretch/>
          </p:blipFill>
          <p:spPr>
            <a:xfrm>
              <a:off x="895350" y="1234241"/>
              <a:ext cx="381000" cy="381000"/>
            </a:xfrm>
            <a:prstGeom prst="rect">
              <a:avLst/>
            </a:prstGeom>
            <a:noFill/>
            <a:ln>
              <a:noFill/>
            </a:ln>
          </p:spPr>
        </p:pic>
        <p:sp>
          <p:nvSpPr>
            <p:cNvPr id="1578" name="Google Shape;1578;p147"/>
            <p:cNvSpPr/>
            <p:nvPr/>
          </p:nvSpPr>
          <p:spPr>
            <a:xfrm>
              <a:off x="1752600" y="2067353"/>
              <a:ext cx="3225799" cy="2288933"/>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 1</a:t>
              </a:r>
              <a:endParaRPr/>
            </a:p>
          </p:txBody>
        </p:sp>
        <p:pic>
          <p:nvPicPr>
            <p:cNvPr id="1579" name="Google Shape;1579;p147"/>
            <p:cNvPicPr preferRelativeResize="0"/>
            <p:nvPr/>
          </p:nvPicPr>
          <p:blipFill rotWithShape="1">
            <a:blip r:embed="rId4">
              <a:alphaModFix/>
            </a:blip>
            <a:srcRect b="0" l="0" r="0" t="0"/>
            <a:stretch/>
          </p:blipFill>
          <p:spPr>
            <a:xfrm>
              <a:off x="1752600" y="2067353"/>
              <a:ext cx="381000" cy="381000"/>
            </a:xfrm>
            <a:prstGeom prst="rect">
              <a:avLst/>
            </a:prstGeom>
            <a:noFill/>
            <a:ln>
              <a:noFill/>
            </a:ln>
          </p:spPr>
        </p:pic>
        <p:sp>
          <p:nvSpPr>
            <p:cNvPr id="1580" name="Google Shape;1580;p147"/>
            <p:cNvSpPr/>
            <p:nvPr/>
          </p:nvSpPr>
          <p:spPr>
            <a:xfrm>
              <a:off x="1352550" y="1641428"/>
              <a:ext cx="3905254" cy="2877890"/>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 1</a:t>
              </a:r>
              <a:endParaRPr/>
            </a:p>
          </p:txBody>
        </p:sp>
        <p:sp>
          <p:nvSpPr>
            <p:cNvPr id="1581" name="Google Shape;1581;p147"/>
            <p:cNvSpPr txBox="1"/>
            <p:nvPr/>
          </p:nvSpPr>
          <p:spPr>
            <a:xfrm>
              <a:off x="2513082" y="3488171"/>
              <a:ext cx="1876784"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application instance 1</a:t>
              </a:r>
              <a:endParaRPr/>
            </a:p>
          </p:txBody>
        </p:sp>
        <p:pic>
          <p:nvPicPr>
            <p:cNvPr id="1582" name="Google Shape;1582;p147"/>
            <p:cNvPicPr preferRelativeResize="0"/>
            <p:nvPr/>
          </p:nvPicPr>
          <p:blipFill rotWithShape="1">
            <a:blip r:embed="rId5">
              <a:alphaModFix/>
            </a:blip>
            <a:srcRect b="0" l="0" r="0" t="0"/>
            <a:stretch/>
          </p:blipFill>
          <p:spPr>
            <a:xfrm>
              <a:off x="3110161" y="2838223"/>
              <a:ext cx="682626" cy="682626"/>
            </a:xfrm>
            <a:prstGeom prst="rect">
              <a:avLst/>
            </a:prstGeom>
            <a:noFill/>
            <a:ln>
              <a:noFill/>
            </a:ln>
          </p:spPr>
        </p:pic>
        <p:sp>
          <p:nvSpPr>
            <p:cNvPr id="1583" name="Google Shape;1583;p147"/>
            <p:cNvSpPr/>
            <p:nvPr/>
          </p:nvSpPr>
          <p:spPr>
            <a:xfrm>
              <a:off x="2373060" y="2562669"/>
              <a:ext cx="7617329" cy="1616407"/>
            </a:xfrm>
            <a:prstGeom prst="rect">
              <a:avLst/>
            </a:prstGeom>
            <a:noFill/>
            <a:ln cap="flat" cmpd="sng" w="15875">
              <a:solidFill>
                <a:srgbClr val="DD344C"/>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group</a:t>
              </a:r>
              <a:endParaRPr/>
            </a:p>
          </p:txBody>
        </p:sp>
        <p:sp>
          <p:nvSpPr>
            <p:cNvPr id="1584" name="Google Shape;1584;p147"/>
            <p:cNvSpPr/>
            <p:nvPr/>
          </p:nvSpPr>
          <p:spPr>
            <a:xfrm>
              <a:off x="7150100" y="2067353"/>
              <a:ext cx="3225799" cy="2288933"/>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 2</a:t>
              </a:r>
              <a:endParaRPr/>
            </a:p>
          </p:txBody>
        </p:sp>
        <p:sp>
          <p:nvSpPr>
            <p:cNvPr id="1585" name="Google Shape;1585;p147"/>
            <p:cNvSpPr/>
            <p:nvPr/>
          </p:nvSpPr>
          <p:spPr>
            <a:xfrm>
              <a:off x="6934198" y="1641428"/>
              <a:ext cx="3721106" cy="2877890"/>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 2</a:t>
              </a:r>
              <a:endParaRPr/>
            </a:p>
          </p:txBody>
        </p:sp>
        <p:sp>
          <p:nvSpPr>
            <p:cNvPr id="1586" name="Google Shape;1586;p147"/>
            <p:cNvSpPr txBox="1"/>
            <p:nvPr/>
          </p:nvSpPr>
          <p:spPr>
            <a:xfrm>
              <a:off x="7918234" y="3467890"/>
              <a:ext cx="1753033"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application instance 2</a:t>
              </a:r>
              <a:endParaRPr/>
            </a:p>
          </p:txBody>
        </p:sp>
        <p:pic>
          <p:nvPicPr>
            <p:cNvPr id="1587" name="Google Shape;1587;p147"/>
            <p:cNvPicPr preferRelativeResize="0"/>
            <p:nvPr/>
          </p:nvPicPr>
          <p:blipFill rotWithShape="1">
            <a:blip r:embed="rId5">
              <a:alphaModFix/>
            </a:blip>
            <a:srcRect b="0" l="0" r="0" t="0"/>
            <a:stretch/>
          </p:blipFill>
          <p:spPr>
            <a:xfrm>
              <a:off x="8507661" y="2838223"/>
              <a:ext cx="682626" cy="682626"/>
            </a:xfrm>
            <a:prstGeom prst="rect">
              <a:avLst/>
            </a:prstGeom>
            <a:noFill/>
            <a:ln>
              <a:noFill/>
            </a:ln>
          </p:spPr>
        </p:pic>
        <p:pic>
          <p:nvPicPr>
            <p:cNvPr id="1588" name="Google Shape;1588;p147"/>
            <p:cNvPicPr preferRelativeResize="0"/>
            <p:nvPr/>
          </p:nvPicPr>
          <p:blipFill rotWithShape="1">
            <a:blip r:embed="rId4">
              <a:alphaModFix/>
            </a:blip>
            <a:srcRect b="0" l="0" r="0" t="0"/>
            <a:stretch/>
          </p:blipFill>
          <p:spPr>
            <a:xfrm>
              <a:off x="7150100" y="2067353"/>
              <a:ext cx="381000" cy="381000"/>
            </a:xfrm>
            <a:prstGeom prst="rect">
              <a:avLst/>
            </a:prstGeom>
            <a:noFill/>
            <a:ln>
              <a:noFill/>
            </a:ln>
          </p:spPr>
        </p:pic>
      </p:grpSp>
      <p:sp>
        <p:nvSpPr>
          <p:cNvPr id="1589" name="Google Shape;1589;p147"/>
          <p:cNvSpPr/>
          <p:nvPr/>
        </p:nvSpPr>
        <p:spPr>
          <a:xfrm>
            <a:off x="5425605" y="1508163"/>
            <a:ext cx="1251308" cy="338554"/>
          </a:xfrm>
          <a:custGeom>
            <a:rect b="b" l="l" r="r" t="t"/>
            <a:pathLst>
              <a:path extrusionOk="0" h="120000" w="120000">
                <a:moveTo>
                  <a:pt x="0" y="0"/>
                </a:moveTo>
                <a:lnTo>
                  <a:pt x="120000" y="0"/>
                </a:lnTo>
                <a:lnTo>
                  <a:pt x="120000" y="120000"/>
                </a:lnTo>
                <a:lnTo>
                  <a:pt x="0" y="120000"/>
                </a:lnTo>
                <a:close/>
              </a:path>
              <a:path extrusionOk="0" fill="none" h="120000" w="120000">
                <a:moveTo>
                  <a:pt x="64286" y="118843"/>
                </a:moveTo>
                <a:lnTo>
                  <a:pt x="65351" y="376543"/>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Stateful</a:t>
            </a:r>
            <a:endParaRPr/>
          </a:p>
        </p:txBody>
      </p:sp>
      <p:cxnSp>
        <p:nvCxnSpPr>
          <p:cNvPr id="1590" name="Google Shape;1590;p147"/>
          <p:cNvCxnSpPr>
            <a:stCxn id="1583" idx="2"/>
          </p:cNvCxnSpPr>
          <p:nvPr/>
        </p:nvCxnSpPr>
        <p:spPr>
          <a:xfrm>
            <a:off x="6181725" y="4179076"/>
            <a:ext cx="2400" cy="858300"/>
          </a:xfrm>
          <a:prstGeom prst="straightConnector1">
            <a:avLst/>
          </a:prstGeom>
          <a:noFill/>
          <a:ln cap="flat" cmpd="sng" w="28575">
            <a:solidFill>
              <a:schemeClr val="dk1"/>
            </a:solidFill>
            <a:prstDash val="dot"/>
            <a:round/>
            <a:headEnd len="sm" w="sm" type="none"/>
            <a:tailEnd len="sm" w="sm" type="none"/>
          </a:ln>
        </p:spPr>
      </p:cxnSp>
      <p:graphicFrame>
        <p:nvGraphicFramePr>
          <p:cNvPr id="1591" name="Google Shape;1591;p147"/>
          <p:cNvGraphicFramePr/>
          <p:nvPr/>
        </p:nvGraphicFramePr>
        <p:xfrm>
          <a:off x="1784338" y="5037290"/>
          <a:ext cx="3000000" cy="3000000"/>
        </p:xfrm>
        <a:graphic>
          <a:graphicData uri="http://schemas.openxmlformats.org/drawingml/2006/table">
            <a:tbl>
              <a:tblPr bandRow="1" firstRow="1">
                <a:noFill/>
                <a:tableStyleId>{C6C3AEC5-3F7B-4145-811E-6C8585CAFB2E}</a:tableStyleId>
              </a:tblPr>
              <a:tblGrid>
                <a:gridCol w="3333225"/>
                <a:gridCol w="1857050"/>
                <a:gridCol w="1974750"/>
                <a:gridCol w="1634750"/>
              </a:tblGrid>
              <a:tr h="344650">
                <a:tc gridSpan="4">
                  <a:txBody>
                    <a:bodyPr/>
                    <a:lstStyle/>
                    <a:p>
                      <a:pPr indent="0" lvl="0" marL="0" marR="0" rtl="0" algn="l">
                        <a:spcBef>
                          <a:spcPts val="0"/>
                        </a:spcBef>
                        <a:spcAft>
                          <a:spcPts val="0"/>
                        </a:spcAft>
                        <a:buNone/>
                      </a:pPr>
                      <a:r>
                        <a:rPr b="1" lang="en-US" sz="1600">
                          <a:solidFill>
                            <a:schemeClr val="lt1"/>
                          </a:solidFill>
                        </a:rPr>
                        <a:t>Inbound security group rule</a:t>
                      </a:r>
                      <a:endParaRPr/>
                    </a:p>
                  </a:txBody>
                  <a:tcPr marT="37675" marB="37675" marR="75325" marL="150650" anchor="ctr"/>
                </a:tc>
                <a:tc hMerge="1"/>
                <a:tc hMerge="1"/>
                <a:tc hMerge="1"/>
              </a:tr>
              <a:tr h="376300">
                <a:tc>
                  <a:txBody>
                    <a:bodyPr/>
                    <a:lstStyle/>
                    <a:p>
                      <a:pPr indent="0" lvl="0" marL="0" marR="0" rtl="0" algn="l">
                        <a:spcBef>
                          <a:spcPts val="0"/>
                        </a:spcBef>
                        <a:spcAft>
                          <a:spcPts val="0"/>
                        </a:spcAft>
                        <a:buNone/>
                      </a:pPr>
                      <a:r>
                        <a:rPr b="1" lang="en-US" sz="1600">
                          <a:solidFill>
                            <a:schemeClr val="lt1"/>
                          </a:solidFill>
                        </a:rPr>
                        <a:t>Source</a:t>
                      </a:r>
                      <a:endParaRPr b="0" sz="1600">
                        <a:solidFill>
                          <a:schemeClr val="lt1"/>
                        </a:solidFill>
                      </a:endParaRPr>
                    </a:p>
                  </a:txBody>
                  <a:tcPr marT="37675" marB="37675" marR="75325" marL="150650" anchor="ctr">
                    <a:solidFill>
                      <a:schemeClr val="accent1"/>
                    </a:solidFill>
                  </a:tcPr>
                </a:tc>
                <a:tc>
                  <a:txBody>
                    <a:bodyPr/>
                    <a:lstStyle/>
                    <a:p>
                      <a:pPr indent="0" lvl="0" marL="0" marR="0" rtl="0" algn="l">
                        <a:lnSpc>
                          <a:spcPct val="100000"/>
                        </a:lnSpc>
                        <a:spcBef>
                          <a:spcPts val="0"/>
                        </a:spcBef>
                        <a:spcAft>
                          <a:spcPts val="0"/>
                        </a:spcAft>
                        <a:buClr>
                          <a:schemeClr val="lt1"/>
                        </a:buClr>
                        <a:buSzPts val="1600"/>
                        <a:buFont typeface="Play"/>
                        <a:buNone/>
                      </a:pPr>
                      <a:r>
                        <a:rPr b="1" lang="en-US" sz="1600">
                          <a:solidFill>
                            <a:schemeClr val="lt1"/>
                          </a:solidFill>
                        </a:rPr>
                        <a:t>Traffic type</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b="1" lang="en-US" sz="1600">
                          <a:solidFill>
                            <a:schemeClr val="lt1"/>
                          </a:solidFill>
                        </a:rPr>
                        <a:t>Protocol</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b="1" lang="en-US" sz="1600">
                          <a:solidFill>
                            <a:schemeClr val="lt1"/>
                          </a:solidFill>
                        </a:rPr>
                        <a:t>Port range</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54625">
                <a:tc>
                  <a:txBody>
                    <a:bodyPr/>
                    <a:lstStyle/>
                    <a:p>
                      <a:pPr indent="0" lvl="0" marL="0" marR="0" rtl="0" algn="l">
                        <a:spcBef>
                          <a:spcPts val="0"/>
                        </a:spcBef>
                        <a:spcAft>
                          <a:spcPts val="0"/>
                        </a:spcAft>
                        <a:buNone/>
                      </a:pPr>
                      <a:r>
                        <a:rPr lang="en-US" sz="1600">
                          <a:latin typeface="Play"/>
                          <a:ea typeface="Play"/>
                          <a:cs typeface="Play"/>
                          <a:sym typeface="Play"/>
                        </a:rPr>
                        <a:t>Load balancer security group ID</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HTTPS</a:t>
                      </a:r>
                      <a:endParaRPr/>
                    </a:p>
                  </a:txBody>
                  <a:tcPr marT="45725" marB="45725" marR="91450" marL="91450" anchor="ctr"/>
                </a:tc>
                <a:tc>
                  <a:txBody>
                    <a:bodyPr/>
                    <a:lstStyle/>
                    <a:p>
                      <a:pPr indent="0" lvl="0" marL="0" marR="0" rtl="0" algn="l">
                        <a:spcBef>
                          <a:spcPts val="0"/>
                        </a:spcBef>
                        <a:spcAft>
                          <a:spcPts val="0"/>
                        </a:spcAft>
                        <a:buNone/>
                      </a:pPr>
                      <a:r>
                        <a:rPr lang="en-US" sz="1600"/>
                        <a:t>TCP</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443</a:t>
                      </a:r>
                      <a:endParaRPr sz="1600">
                        <a:latin typeface="Play"/>
                        <a:ea typeface="Play"/>
                        <a:cs typeface="Play"/>
                        <a:sym typeface="Play"/>
                      </a:endParaRPr>
                    </a:p>
                  </a:txBody>
                  <a:tcPr marT="45725" marB="45725" marR="91450" marL="91450"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7" name="Google Shape;1597;p148"/>
          <p:cNvSpPr txBox="1"/>
          <p:nvPr>
            <p:ph type="title"/>
          </p:nvPr>
        </p:nvSpPr>
        <p:spPr>
          <a:xfrm>
            <a:off x="303653" y="173322"/>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Network ACL</a:t>
            </a:r>
            <a:endParaRPr/>
          </a:p>
        </p:txBody>
      </p:sp>
      <p:grpSp>
        <p:nvGrpSpPr>
          <p:cNvPr id="1598" name="Google Shape;1598;p148"/>
          <p:cNvGrpSpPr/>
          <p:nvPr/>
        </p:nvGrpSpPr>
        <p:grpSpPr>
          <a:xfrm>
            <a:off x="426776" y="945195"/>
            <a:ext cx="10991850" cy="2445076"/>
            <a:chOff x="426776" y="945195"/>
            <a:chExt cx="10991850" cy="2445076"/>
          </a:xfrm>
        </p:grpSpPr>
        <p:sp>
          <p:nvSpPr>
            <p:cNvPr id="1599" name="Google Shape;1599;p148"/>
            <p:cNvSpPr/>
            <p:nvPr/>
          </p:nvSpPr>
          <p:spPr>
            <a:xfrm>
              <a:off x="7251549" y="1474039"/>
              <a:ext cx="3742660" cy="1787742"/>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a:t>
              </a:r>
              <a:endParaRPr/>
            </a:p>
          </p:txBody>
        </p:sp>
        <p:sp>
          <p:nvSpPr>
            <p:cNvPr id="1600" name="Google Shape;1600;p148"/>
            <p:cNvSpPr txBox="1"/>
            <p:nvPr/>
          </p:nvSpPr>
          <p:spPr>
            <a:xfrm>
              <a:off x="5207173" y="2682404"/>
              <a:ext cx="1499554" cy="338554"/>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Network ACL</a:t>
              </a:r>
              <a:endParaRPr/>
            </a:p>
          </p:txBody>
        </p:sp>
        <p:pic>
          <p:nvPicPr>
            <p:cNvPr id="1601" name="Google Shape;1601;p148"/>
            <p:cNvPicPr preferRelativeResize="0"/>
            <p:nvPr/>
          </p:nvPicPr>
          <p:blipFill rotWithShape="1">
            <a:blip r:embed="rId3">
              <a:alphaModFix/>
            </a:blip>
            <a:srcRect b="0" l="0" r="0" t="0"/>
            <a:stretch/>
          </p:blipFill>
          <p:spPr>
            <a:xfrm>
              <a:off x="5622080" y="2011551"/>
              <a:ext cx="697285" cy="697285"/>
            </a:xfrm>
            <a:prstGeom prst="rect">
              <a:avLst/>
            </a:prstGeom>
            <a:noFill/>
            <a:ln>
              <a:noFill/>
            </a:ln>
          </p:spPr>
        </p:pic>
        <p:sp>
          <p:nvSpPr>
            <p:cNvPr id="1602" name="Google Shape;1602;p148"/>
            <p:cNvSpPr/>
            <p:nvPr/>
          </p:nvSpPr>
          <p:spPr>
            <a:xfrm>
              <a:off x="845876" y="945195"/>
              <a:ext cx="10572750" cy="2445076"/>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VPC</a:t>
              </a:r>
              <a:endParaRPr/>
            </a:p>
          </p:txBody>
        </p:sp>
        <p:pic>
          <p:nvPicPr>
            <p:cNvPr id="1603" name="Google Shape;1603;p148"/>
            <p:cNvPicPr preferRelativeResize="0"/>
            <p:nvPr/>
          </p:nvPicPr>
          <p:blipFill rotWithShape="1">
            <a:blip r:embed="rId4">
              <a:alphaModFix/>
            </a:blip>
            <a:srcRect b="0" l="0" r="0" t="0"/>
            <a:stretch/>
          </p:blipFill>
          <p:spPr>
            <a:xfrm>
              <a:off x="845876" y="945195"/>
              <a:ext cx="381000" cy="381000"/>
            </a:xfrm>
            <a:prstGeom prst="rect">
              <a:avLst/>
            </a:prstGeom>
            <a:noFill/>
            <a:ln>
              <a:noFill/>
            </a:ln>
          </p:spPr>
        </p:pic>
        <p:pic>
          <p:nvPicPr>
            <p:cNvPr id="1604" name="Google Shape;1604;p148"/>
            <p:cNvPicPr preferRelativeResize="0"/>
            <p:nvPr/>
          </p:nvPicPr>
          <p:blipFill rotWithShape="1">
            <a:blip r:embed="rId5">
              <a:alphaModFix/>
            </a:blip>
            <a:srcRect b="0" l="0" r="0" t="0"/>
            <a:stretch/>
          </p:blipFill>
          <p:spPr>
            <a:xfrm>
              <a:off x="7251549" y="1474039"/>
              <a:ext cx="381000" cy="381000"/>
            </a:xfrm>
            <a:prstGeom prst="rect">
              <a:avLst/>
            </a:prstGeom>
            <a:noFill/>
            <a:ln>
              <a:noFill/>
            </a:ln>
          </p:spPr>
        </p:pic>
        <p:sp>
          <p:nvSpPr>
            <p:cNvPr id="1605" name="Google Shape;1605;p148"/>
            <p:cNvSpPr/>
            <p:nvPr/>
          </p:nvSpPr>
          <p:spPr>
            <a:xfrm>
              <a:off x="1309426" y="1326195"/>
              <a:ext cx="9766300" cy="2013797"/>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 1</a:t>
              </a:r>
              <a:endParaRPr/>
            </a:p>
          </p:txBody>
        </p:sp>
        <p:sp>
          <p:nvSpPr>
            <p:cNvPr id="1606" name="Google Shape;1606;p148"/>
            <p:cNvSpPr txBox="1"/>
            <p:nvPr/>
          </p:nvSpPr>
          <p:spPr>
            <a:xfrm>
              <a:off x="8123072" y="2633486"/>
              <a:ext cx="213787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Business application EC2 instance</a:t>
              </a:r>
              <a:endParaRPr/>
            </a:p>
          </p:txBody>
        </p:sp>
        <p:pic>
          <p:nvPicPr>
            <p:cNvPr id="1607" name="Google Shape;1607;p148"/>
            <p:cNvPicPr preferRelativeResize="0"/>
            <p:nvPr/>
          </p:nvPicPr>
          <p:blipFill rotWithShape="1">
            <a:blip r:embed="rId6">
              <a:alphaModFix/>
            </a:blip>
            <a:srcRect b="0" l="0" r="0" t="0"/>
            <a:stretch/>
          </p:blipFill>
          <p:spPr>
            <a:xfrm>
              <a:off x="8850698" y="2018880"/>
              <a:ext cx="682626" cy="682626"/>
            </a:xfrm>
            <a:prstGeom prst="rect">
              <a:avLst/>
            </a:prstGeom>
            <a:noFill/>
            <a:ln>
              <a:noFill/>
            </a:ln>
          </p:spPr>
        </p:pic>
        <p:cxnSp>
          <p:nvCxnSpPr>
            <p:cNvPr id="1608" name="Google Shape;1608;p148"/>
            <p:cNvCxnSpPr/>
            <p:nvPr/>
          </p:nvCxnSpPr>
          <p:spPr>
            <a:xfrm flipH="1" rot="10800000">
              <a:off x="426776" y="2367910"/>
              <a:ext cx="2547014" cy="8996"/>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609" name="Google Shape;1609;p148"/>
            <p:cNvCxnSpPr/>
            <p:nvPr/>
          </p:nvCxnSpPr>
          <p:spPr>
            <a:xfrm flipH="1" rot="10800000">
              <a:off x="3705829" y="2369994"/>
              <a:ext cx="1916251" cy="6912"/>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610" name="Google Shape;1610;p148"/>
            <p:cNvCxnSpPr/>
            <p:nvPr/>
          </p:nvCxnSpPr>
          <p:spPr>
            <a:xfrm>
              <a:off x="6319365" y="2369577"/>
              <a:ext cx="2531333" cy="7329"/>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611" name="Google Shape;1611;p148"/>
            <p:cNvSpPr txBox="1"/>
            <p:nvPr/>
          </p:nvSpPr>
          <p:spPr>
            <a:xfrm>
              <a:off x="2615905" y="2678994"/>
              <a:ext cx="1659084" cy="584775"/>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Route table </a:t>
              </a:r>
              <a:br>
                <a:rPr lang="en-US" sz="1600">
                  <a:solidFill>
                    <a:schemeClr val="dk1"/>
                  </a:solidFill>
                  <a:latin typeface="Play"/>
                  <a:ea typeface="Play"/>
                  <a:cs typeface="Play"/>
                  <a:sym typeface="Play"/>
                </a:rPr>
              </a:br>
              <a:endParaRPr sz="1600">
                <a:solidFill>
                  <a:schemeClr val="dk1"/>
                </a:solidFill>
                <a:latin typeface="Play"/>
                <a:ea typeface="Play"/>
                <a:cs typeface="Play"/>
                <a:sym typeface="Play"/>
              </a:endParaRPr>
            </a:p>
          </p:txBody>
        </p:sp>
        <p:pic>
          <p:nvPicPr>
            <p:cNvPr id="1612" name="Google Shape;1612;p148"/>
            <p:cNvPicPr preferRelativeResize="0"/>
            <p:nvPr/>
          </p:nvPicPr>
          <p:blipFill rotWithShape="1">
            <a:blip r:embed="rId7">
              <a:alphaModFix/>
            </a:blip>
            <a:srcRect b="0" l="0" r="0" t="0"/>
            <a:stretch/>
          </p:blipFill>
          <p:spPr>
            <a:xfrm>
              <a:off x="2980266" y="1997412"/>
              <a:ext cx="725563" cy="725563"/>
            </a:xfrm>
            <a:prstGeom prst="rect">
              <a:avLst/>
            </a:prstGeom>
            <a:noFill/>
            <a:ln>
              <a:noFill/>
            </a:ln>
          </p:spPr>
        </p:pic>
      </p:grpSp>
      <p:sp>
        <p:nvSpPr>
          <p:cNvPr id="1613" name="Google Shape;1613;p148"/>
          <p:cNvSpPr/>
          <p:nvPr/>
        </p:nvSpPr>
        <p:spPr>
          <a:xfrm>
            <a:off x="3814486" y="1567847"/>
            <a:ext cx="1251308" cy="338554"/>
          </a:xfrm>
          <a:custGeom>
            <a:rect b="b" l="l" r="r" t="t"/>
            <a:pathLst>
              <a:path extrusionOk="0" h="120000" w="120000">
                <a:moveTo>
                  <a:pt x="0" y="0"/>
                </a:moveTo>
                <a:lnTo>
                  <a:pt x="120000" y="0"/>
                </a:lnTo>
                <a:lnTo>
                  <a:pt x="120000" y="120000"/>
                </a:lnTo>
                <a:lnTo>
                  <a:pt x="0" y="120000"/>
                </a:lnTo>
                <a:close/>
              </a:path>
              <a:path extrusionOk="0" fill="none" h="120000" w="120000">
                <a:moveTo>
                  <a:pt x="64286" y="118843"/>
                </a:moveTo>
                <a:lnTo>
                  <a:pt x="182623" y="23154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Stateless</a:t>
            </a:r>
            <a:endParaRPr/>
          </a:p>
        </p:txBody>
      </p:sp>
      <p:cxnSp>
        <p:nvCxnSpPr>
          <p:cNvPr id="1614" name="Google Shape;1614;p148"/>
          <p:cNvCxnSpPr>
            <a:stCxn id="1600" idx="2"/>
          </p:cNvCxnSpPr>
          <p:nvPr/>
        </p:nvCxnSpPr>
        <p:spPr>
          <a:xfrm>
            <a:off x="5956950" y="3020958"/>
            <a:ext cx="12900" cy="718800"/>
          </a:xfrm>
          <a:prstGeom prst="straightConnector1">
            <a:avLst/>
          </a:prstGeom>
          <a:noFill/>
          <a:ln cap="flat" cmpd="sng" w="28575">
            <a:solidFill>
              <a:schemeClr val="dk1"/>
            </a:solidFill>
            <a:prstDash val="dot"/>
            <a:round/>
            <a:headEnd len="sm" w="sm" type="none"/>
            <a:tailEnd len="sm" w="sm" type="none"/>
          </a:ln>
        </p:spPr>
      </p:cxnSp>
      <p:graphicFrame>
        <p:nvGraphicFramePr>
          <p:cNvPr id="1615" name="Google Shape;1615;p148"/>
          <p:cNvGraphicFramePr/>
          <p:nvPr/>
        </p:nvGraphicFramePr>
        <p:xfrm>
          <a:off x="810778" y="3739805"/>
          <a:ext cx="3000000" cy="3000000"/>
        </p:xfrm>
        <a:graphic>
          <a:graphicData uri="http://schemas.openxmlformats.org/drawingml/2006/table">
            <a:tbl>
              <a:tblPr bandRow="1" firstRow="1">
                <a:noFill/>
                <a:tableStyleId>{C6C3AEC5-3F7B-4145-811E-6C8585CAFB2E}</a:tableStyleId>
              </a:tblPr>
              <a:tblGrid>
                <a:gridCol w="2929625"/>
                <a:gridCol w="1632200"/>
                <a:gridCol w="1735650"/>
                <a:gridCol w="1436800"/>
                <a:gridCol w="1436800"/>
                <a:gridCol w="1436800"/>
              </a:tblGrid>
              <a:tr h="332900">
                <a:tc>
                  <a:txBody>
                    <a:bodyPr/>
                    <a:lstStyle/>
                    <a:p>
                      <a:pPr indent="0" lvl="0" marL="0" marR="0" rtl="0" algn="l">
                        <a:spcBef>
                          <a:spcPts val="0"/>
                        </a:spcBef>
                        <a:spcAft>
                          <a:spcPts val="0"/>
                        </a:spcAft>
                        <a:buNone/>
                      </a:pPr>
                      <a:r>
                        <a:rPr lang="en-US" sz="1600">
                          <a:solidFill>
                            <a:schemeClr val="lt1"/>
                          </a:solidFill>
                        </a:rPr>
                        <a:t>Rule number</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b="1" lang="en-US" sz="1600">
                          <a:solidFill>
                            <a:schemeClr val="lt1"/>
                          </a:solidFill>
                        </a:rPr>
                        <a:t>Source</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Traffic type</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Protocol</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Port range</a:t>
                      </a:r>
                      <a:endParaRPr b="1" sz="1600">
                        <a:solidFill>
                          <a:schemeClr val="lt1"/>
                        </a:solidFill>
                        <a:latin typeface="Play"/>
                        <a:ea typeface="Play"/>
                        <a:cs typeface="Play"/>
                        <a:sym typeface="Play"/>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b="1" lang="en-US" sz="1600">
                          <a:solidFill>
                            <a:schemeClr val="lt1"/>
                          </a:solidFill>
                          <a:latin typeface="Play"/>
                          <a:ea typeface="Play"/>
                          <a:cs typeface="Play"/>
                          <a:sym typeface="Play"/>
                        </a:rPr>
                        <a:t>Deny or allow</a:t>
                      </a:r>
                      <a:endParaRPr/>
                    </a:p>
                  </a:txBody>
                  <a:tcPr marT="37675" marB="37675" marR="75325" marL="150650" anchor="ctr">
                    <a:solidFill>
                      <a:schemeClr val="accent1"/>
                    </a:solidFill>
                  </a:tcPr>
                </a:tc>
              </a:tr>
              <a:tr h="313700">
                <a:tc gridSpan="6">
                  <a:txBody>
                    <a:bodyPr/>
                    <a:lstStyle/>
                    <a:p>
                      <a:pPr indent="0" lvl="0" marL="0" marR="0" rtl="0" algn="l">
                        <a:lnSpc>
                          <a:spcPct val="100000"/>
                        </a:lnSpc>
                        <a:spcBef>
                          <a:spcPts val="0"/>
                        </a:spcBef>
                        <a:spcAft>
                          <a:spcPts val="0"/>
                        </a:spcAft>
                        <a:buClr>
                          <a:schemeClr val="dk1"/>
                        </a:buClr>
                        <a:buSzPts val="1600"/>
                        <a:buFont typeface="Play"/>
                        <a:buNone/>
                      </a:pPr>
                      <a:r>
                        <a:rPr lang="en-US" sz="1600">
                          <a:latin typeface="Play"/>
                          <a:ea typeface="Play"/>
                          <a:cs typeface="Play"/>
                          <a:sym typeface="Play"/>
                        </a:rPr>
                        <a:t> </a:t>
                      </a:r>
                      <a:r>
                        <a:rPr b="1" lang="en-US" sz="1600">
                          <a:solidFill>
                            <a:schemeClr val="lt1"/>
                          </a:solidFill>
                        </a:rPr>
                        <a:t>Inbound ACL rules</a:t>
                      </a:r>
                      <a:endParaRPr/>
                    </a:p>
                  </a:txBody>
                  <a:tcPr marT="45725" marB="45725" marR="91450" marL="91450" anchor="ctr">
                    <a:solidFill>
                      <a:schemeClr val="accent1"/>
                    </a:solidFill>
                  </a:tcPr>
                </a:tc>
                <a:tc hMerge="1"/>
                <a:tc hMerge="1"/>
                <a:tc hMerge="1"/>
                <a:tc hMerge="1"/>
                <a:tc hMerge="1"/>
              </a:tr>
              <a:tr h="313700">
                <a:tc>
                  <a:txBody>
                    <a:bodyPr/>
                    <a:lstStyle/>
                    <a:p>
                      <a:pPr indent="0" lvl="0" marL="0" marR="0" rtl="0" algn="l">
                        <a:spcBef>
                          <a:spcPts val="0"/>
                        </a:spcBef>
                        <a:spcAft>
                          <a:spcPts val="0"/>
                        </a:spcAft>
                        <a:buNone/>
                      </a:pPr>
                      <a:r>
                        <a:rPr lang="en-US" sz="1600">
                          <a:latin typeface="Play"/>
                          <a:ea typeface="Play"/>
                          <a:cs typeface="Play"/>
                          <a:sym typeface="Play"/>
                        </a:rPr>
                        <a:t>100</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188.7.55.9/32</a:t>
                      </a:r>
                      <a:endParaRPr/>
                    </a:p>
                  </a:txBody>
                  <a:tcPr marT="45725" marB="45725" marR="91450" marL="91450" anchor="ctr"/>
                </a:tc>
                <a:tc>
                  <a:txBody>
                    <a:bodyPr/>
                    <a:lstStyle/>
                    <a:p>
                      <a:pPr indent="0" lvl="0" marL="0" marR="0" rtl="0" algn="l">
                        <a:spcBef>
                          <a:spcPts val="0"/>
                        </a:spcBef>
                        <a:spcAft>
                          <a:spcPts val="0"/>
                        </a:spcAft>
                        <a:buNone/>
                      </a:pPr>
                      <a:r>
                        <a:rPr lang="en-US" sz="1600"/>
                        <a:t>HTTPS</a:t>
                      </a:r>
                      <a:endParaRPr/>
                    </a:p>
                  </a:txBody>
                  <a:tcPr marT="45725" marB="45725" marR="91450" marL="91450" anchor="ctr"/>
                </a:tc>
                <a:tc>
                  <a:txBody>
                    <a:bodyPr/>
                    <a:lstStyle/>
                    <a:p>
                      <a:pPr indent="0" lvl="0" marL="0" marR="0" rtl="0" algn="l">
                        <a:spcBef>
                          <a:spcPts val="0"/>
                        </a:spcBef>
                        <a:spcAft>
                          <a:spcPts val="0"/>
                        </a:spcAft>
                        <a:buNone/>
                      </a:pPr>
                      <a:r>
                        <a:rPr lang="en-US" sz="1600"/>
                        <a:t>TCP</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443</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Allow</a:t>
                      </a:r>
                      <a:endParaRPr/>
                    </a:p>
                  </a:txBody>
                  <a:tcPr marT="45725" marB="45725" marR="91450" marL="91450" anchor="ctr"/>
                </a:tc>
              </a:tr>
              <a:tr h="313700">
                <a:tc>
                  <a:txBody>
                    <a:bodyPr/>
                    <a:lstStyle/>
                    <a:p>
                      <a:pPr indent="0" lvl="0" marL="0" marR="0" rtl="0" algn="l">
                        <a:spcBef>
                          <a:spcPts val="0"/>
                        </a:spcBef>
                        <a:spcAft>
                          <a:spcPts val="0"/>
                        </a:spcAft>
                        <a:buNone/>
                      </a:pPr>
                      <a:r>
                        <a:rPr lang="en-US" sz="1600">
                          <a:latin typeface="Play"/>
                          <a:ea typeface="Play"/>
                          <a:cs typeface="Play"/>
                          <a:sym typeface="Play"/>
                        </a:rPr>
                        <a:t>*</a:t>
                      </a:r>
                      <a:endParaRPr/>
                    </a:p>
                  </a:txBody>
                  <a:tcPr marT="45725" marB="45725" marR="91450" marL="91450" anchor="ctr"/>
                </a:tc>
                <a:tc>
                  <a:txBody>
                    <a:bodyPr/>
                    <a:lstStyle/>
                    <a:p>
                      <a:pPr indent="0" lvl="0" marL="0" marR="0" rtl="0" algn="l">
                        <a:spcBef>
                          <a:spcPts val="0"/>
                        </a:spcBef>
                        <a:spcAft>
                          <a:spcPts val="0"/>
                        </a:spcAft>
                        <a:buNone/>
                      </a:pPr>
                      <a:r>
                        <a:rPr lang="en-US" sz="1600"/>
                        <a:t>0.0.0.0/0</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All traffic</a:t>
                      </a:r>
                      <a:endParaRPr/>
                    </a:p>
                  </a:txBody>
                  <a:tcPr marT="45725" marB="45725" marR="91450" marL="91450" anchor="ctr"/>
                </a:tc>
                <a:tc>
                  <a:txBody>
                    <a:bodyPr/>
                    <a:lstStyle/>
                    <a:p>
                      <a:pPr indent="0" lvl="0" marL="0" marR="0" rtl="0" algn="l">
                        <a:spcBef>
                          <a:spcPts val="0"/>
                        </a:spcBef>
                        <a:spcAft>
                          <a:spcPts val="0"/>
                        </a:spcAft>
                        <a:buNone/>
                      </a:pPr>
                      <a:r>
                        <a:rPr lang="en-US" sz="1600"/>
                        <a:t>All</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All</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Deny</a:t>
                      </a:r>
                      <a:endParaRPr/>
                    </a:p>
                  </a:txBody>
                  <a:tcPr marT="45725" marB="45725" marR="91450" marL="91450" anchor="ctr"/>
                </a:tc>
              </a:tr>
            </a:tbl>
          </a:graphicData>
        </a:graphic>
      </p:graphicFrame>
      <p:graphicFrame>
        <p:nvGraphicFramePr>
          <p:cNvPr id="1616" name="Google Shape;1616;p148"/>
          <p:cNvGraphicFramePr/>
          <p:nvPr/>
        </p:nvGraphicFramePr>
        <p:xfrm>
          <a:off x="799790" y="5284991"/>
          <a:ext cx="3000000" cy="3000000"/>
        </p:xfrm>
        <a:graphic>
          <a:graphicData uri="http://schemas.openxmlformats.org/drawingml/2006/table">
            <a:tbl>
              <a:tblPr bandRow="1" firstRow="1">
                <a:noFill/>
                <a:tableStyleId>{C6C3AEC5-3F7B-4145-811E-6C8585CAFB2E}</a:tableStyleId>
              </a:tblPr>
              <a:tblGrid>
                <a:gridCol w="2932650"/>
                <a:gridCol w="1633900"/>
                <a:gridCol w="1737450"/>
                <a:gridCol w="1438275"/>
                <a:gridCol w="1438275"/>
                <a:gridCol w="1438275"/>
              </a:tblGrid>
              <a:tr h="329500">
                <a:tc gridSpan="6">
                  <a:txBody>
                    <a:bodyPr/>
                    <a:lstStyle/>
                    <a:p>
                      <a:pPr indent="0" lvl="0" marL="0" marR="0" rtl="0" algn="l">
                        <a:spcBef>
                          <a:spcPts val="0"/>
                        </a:spcBef>
                        <a:spcAft>
                          <a:spcPts val="0"/>
                        </a:spcAft>
                        <a:buNone/>
                      </a:pPr>
                      <a:r>
                        <a:rPr b="1" lang="en-US" sz="1600">
                          <a:solidFill>
                            <a:schemeClr val="lt1"/>
                          </a:solidFill>
                        </a:rPr>
                        <a:t>Outbound ACL rules</a:t>
                      </a:r>
                      <a:endParaRPr/>
                    </a:p>
                  </a:txBody>
                  <a:tcPr marT="37675" marB="37675" marR="75325" marL="150650" anchor="ctr"/>
                </a:tc>
                <a:tc hMerge="1"/>
                <a:tc hMerge="1"/>
                <a:tc hMerge="1"/>
                <a:tc hMerge="1"/>
                <a:tc hMerge="1"/>
              </a:tr>
              <a:tr h="329675">
                <a:tc>
                  <a:txBody>
                    <a:bodyPr/>
                    <a:lstStyle/>
                    <a:p>
                      <a:pPr indent="0" lvl="0" marL="0" marR="0" rtl="0" algn="l">
                        <a:spcBef>
                          <a:spcPts val="0"/>
                        </a:spcBef>
                        <a:spcAft>
                          <a:spcPts val="0"/>
                        </a:spcAft>
                        <a:buNone/>
                      </a:pPr>
                      <a:r>
                        <a:rPr lang="en-US" sz="1600">
                          <a:latin typeface="Play"/>
                          <a:ea typeface="Play"/>
                          <a:cs typeface="Play"/>
                          <a:sym typeface="Play"/>
                        </a:rPr>
                        <a:t>100</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0.0.0.0/0</a:t>
                      </a:r>
                      <a:endParaRPr/>
                    </a:p>
                  </a:txBody>
                  <a:tcPr marT="45725" marB="45725" marR="91450" marL="91450" anchor="ctr"/>
                </a:tc>
                <a:tc>
                  <a:txBody>
                    <a:bodyPr/>
                    <a:lstStyle/>
                    <a:p>
                      <a:pPr indent="0" lvl="0" marL="0" marR="0" rtl="0" algn="l">
                        <a:spcBef>
                          <a:spcPts val="0"/>
                        </a:spcBef>
                        <a:spcAft>
                          <a:spcPts val="0"/>
                        </a:spcAft>
                        <a:buNone/>
                      </a:pPr>
                      <a:r>
                        <a:rPr lang="en-US" sz="1600"/>
                        <a:t>HTTPS</a:t>
                      </a:r>
                      <a:endParaRPr/>
                    </a:p>
                  </a:txBody>
                  <a:tcPr marT="45725" marB="45725" marR="91450" marL="91450" anchor="ctr"/>
                </a:tc>
                <a:tc>
                  <a:txBody>
                    <a:bodyPr/>
                    <a:lstStyle/>
                    <a:p>
                      <a:pPr indent="0" lvl="0" marL="0" marR="0" rtl="0" algn="l">
                        <a:spcBef>
                          <a:spcPts val="0"/>
                        </a:spcBef>
                        <a:spcAft>
                          <a:spcPts val="0"/>
                        </a:spcAft>
                        <a:buNone/>
                      </a:pPr>
                      <a:r>
                        <a:rPr lang="en-US" sz="1600"/>
                        <a:t>TCP</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443</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Allow</a:t>
                      </a:r>
                      <a:endParaRPr/>
                    </a:p>
                  </a:txBody>
                  <a:tcPr marT="45725" marB="45725" marR="91450" marL="91450" anchor="ctr"/>
                </a:tc>
              </a:tr>
              <a:tr h="329675">
                <a:tc>
                  <a:txBody>
                    <a:bodyPr/>
                    <a:lstStyle/>
                    <a:p>
                      <a:pPr indent="0" lvl="0" marL="0" marR="0" rtl="0" algn="l">
                        <a:spcBef>
                          <a:spcPts val="0"/>
                        </a:spcBef>
                        <a:spcAft>
                          <a:spcPts val="0"/>
                        </a:spcAft>
                        <a:buNone/>
                      </a:pPr>
                      <a:r>
                        <a:rPr lang="en-US" sz="1600">
                          <a:latin typeface="Play"/>
                          <a:ea typeface="Play"/>
                          <a:cs typeface="Play"/>
                          <a:sym typeface="Play"/>
                        </a:rPr>
                        <a:t>*</a:t>
                      </a:r>
                      <a:endParaRPr/>
                    </a:p>
                  </a:txBody>
                  <a:tcPr marT="45725" marB="45725" marR="91450" marL="91450" anchor="ctr"/>
                </a:tc>
                <a:tc>
                  <a:txBody>
                    <a:bodyPr/>
                    <a:lstStyle/>
                    <a:p>
                      <a:pPr indent="0" lvl="0" marL="0" marR="0" rtl="0" algn="l">
                        <a:spcBef>
                          <a:spcPts val="0"/>
                        </a:spcBef>
                        <a:spcAft>
                          <a:spcPts val="0"/>
                        </a:spcAft>
                        <a:buNone/>
                      </a:pPr>
                      <a:r>
                        <a:rPr lang="en-US" sz="1600"/>
                        <a:t>0.0.0.0/0</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All traffic</a:t>
                      </a:r>
                      <a:endParaRPr/>
                    </a:p>
                  </a:txBody>
                  <a:tcPr marT="45725" marB="45725" marR="91450" marL="91450" anchor="ctr"/>
                </a:tc>
                <a:tc>
                  <a:txBody>
                    <a:bodyPr/>
                    <a:lstStyle/>
                    <a:p>
                      <a:pPr indent="0" lvl="0" marL="0" marR="0" rtl="0" algn="l">
                        <a:spcBef>
                          <a:spcPts val="0"/>
                        </a:spcBef>
                        <a:spcAft>
                          <a:spcPts val="0"/>
                        </a:spcAft>
                        <a:buNone/>
                      </a:pPr>
                      <a:r>
                        <a:rPr lang="en-US" sz="1600"/>
                        <a:t>All</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All</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Deny</a:t>
                      </a:r>
                      <a:endParaRPr/>
                    </a:p>
                  </a:txBody>
                  <a:tcPr marT="45725" marB="45725" marR="91450" marL="91450"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2" name="Google Shape;1622;p14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Comparing security groups and network ACLs</a:t>
            </a:r>
            <a:endParaRPr/>
          </a:p>
        </p:txBody>
      </p:sp>
      <p:graphicFrame>
        <p:nvGraphicFramePr>
          <p:cNvPr id="1623" name="Google Shape;1623;p149"/>
          <p:cNvGraphicFramePr/>
          <p:nvPr/>
        </p:nvGraphicFramePr>
        <p:xfrm>
          <a:off x="2083981" y="1133299"/>
          <a:ext cx="3000000" cy="3000000"/>
        </p:xfrm>
        <a:graphic>
          <a:graphicData uri="http://schemas.openxmlformats.org/drawingml/2006/table">
            <a:tbl>
              <a:tblPr bandRow="1" firstRow="1">
                <a:noFill/>
                <a:tableStyleId>{C6C3AEC5-3F7B-4145-811E-6C8585CAFB2E}</a:tableStyleId>
              </a:tblPr>
              <a:tblGrid>
                <a:gridCol w="4090000"/>
                <a:gridCol w="4090000"/>
              </a:tblGrid>
              <a:tr h="854175">
                <a:tc>
                  <a:txBody>
                    <a:bodyPr/>
                    <a:lstStyle/>
                    <a:p>
                      <a:pPr indent="0" lvl="0" marL="0" marR="0" rtl="0" algn="l">
                        <a:spcBef>
                          <a:spcPts val="0"/>
                        </a:spcBef>
                        <a:spcAft>
                          <a:spcPts val="0"/>
                        </a:spcAft>
                        <a:buNone/>
                      </a:pPr>
                      <a:r>
                        <a:rPr lang="en-US" sz="1800">
                          <a:solidFill>
                            <a:schemeClr val="lt1"/>
                          </a:solidFill>
                        </a:rPr>
                        <a:t>Security groups</a:t>
                      </a:r>
                      <a:endParaRPr b="0" sz="1800">
                        <a:solidFill>
                          <a:schemeClr val="lt1"/>
                        </a:solidFill>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Network ACLs</a:t>
                      </a:r>
                      <a:endParaRPr b="1" sz="1800">
                        <a:solidFill>
                          <a:schemeClr val="lt1"/>
                        </a:solidFill>
                        <a:latin typeface="Play"/>
                        <a:ea typeface="Play"/>
                        <a:cs typeface="Play"/>
                        <a:sym typeface="Play"/>
                      </a:endParaRPr>
                    </a:p>
                  </a:txBody>
                  <a:tcPr marT="37675" marB="37675" marR="75325" marL="150650" anchor="ctr"/>
                </a:tc>
              </a:tr>
              <a:tr h="588125">
                <a:tc>
                  <a:txBody>
                    <a:bodyPr/>
                    <a:lstStyle/>
                    <a:p>
                      <a:pPr indent="0" lvl="0" marL="0" marR="0" rtl="0" algn="l">
                        <a:spcBef>
                          <a:spcPts val="0"/>
                        </a:spcBef>
                        <a:spcAft>
                          <a:spcPts val="0"/>
                        </a:spcAft>
                        <a:buNone/>
                      </a:pPr>
                      <a:r>
                        <a:rPr lang="en-US" sz="1800">
                          <a:solidFill>
                            <a:srgbClr val="232F3E"/>
                          </a:solidFill>
                        </a:rPr>
                        <a:t>Operate at resource level.</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Operate at subnet level.</a:t>
                      </a:r>
                      <a:endParaRPr/>
                    </a:p>
                  </a:txBody>
                  <a:tcPr marT="37675" marB="37675" marR="75325" marL="150650" anchor="ctr"/>
                </a:tc>
              </a:tr>
              <a:tr h="613400">
                <a:tc>
                  <a:txBody>
                    <a:bodyPr/>
                    <a:lstStyle/>
                    <a:p>
                      <a:pPr indent="0" lvl="0" marL="0" marR="0" rtl="0" algn="l">
                        <a:spcBef>
                          <a:spcPts val="0"/>
                        </a:spcBef>
                        <a:spcAft>
                          <a:spcPts val="0"/>
                        </a:spcAft>
                        <a:buNone/>
                      </a:pPr>
                      <a:r>
                        <a:rPr lang="en-US" sz="1800">
                          <a:solidFill>
                            <a:srgbClr val="232F3E"/>
                          </a:solidFill>
                          <a:latin typeface="Play"/>
                          <a:ea typeface="Play"/>
                          <a:cs typeface="Play"/>
                          <a:sym typeface="Play"/>
                        </a:rPr>
                        <a:t>Specify allow traffic rules only.</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Specify deny and allow traffic rules.</a:t>
                      </a:r>
                      <a:endParaRPr/>
                    </a:p>
                  </a:txBody>
                  <a:tcPr marT="37675" marB="37675" marR="75325" marL="150650" anchor="ctr"/>
                </a:tc>
              </a:tr>
              <a:tr h="680475">
                <a:tc>
                  <a:txBody>
                    <a:bodyPr/>
                    <a:lstStyle/>
                    <a:p>
                      <a:pPr indent="0" lvl="0" marL="0" marR="0" rtl="0" algn="l">
                        <a:spcBef>
                          <a:spcPts val="0"/>
                        </a:spcBef>
                        <a:spcAft>
                          <a:spcPts val="0"/>
                        </a:spcAft>
                        <a:buNone/>
                      </a:pPr>
                      <a:r>
                        <a:rPr lang="en-US" sz="1800">
                          <a:solidFill>
                            <a:srgbClr val="232F3E"/>
                          </a:solidFill>
                        </a:rPr>
                        <a:t>Rules are stateful.</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Rules are stateless.</a:t>
                      </a:r>
                      <a:endParaRPr/>
                    </a:p>
                  </a:txBody>
                  <a:tcPr marT="37675" marB="37675" marR="75325" marL="150650" anchor="ctr"/>
                </a:tc>
              </a:tr>
              <a:tr h="680475">
                <a:tc>
                  <a:txBody>
                    <a:bodyPr/>
                    <a:lstStyle/>
                    <a:p>
                      <a:pPr indent="0" lvl="0" marL="0" marR="0" rtl="0" algn="l">
                        <a:spcBef>
                          <a:spcPts val="0"/>
                        </a:spcBef>
                        <a:spcAft>
                          <a:spcPts val="0"/>
                        </a:spcAft>
                        <a:buNone/>
                      </a:pPr>
                      <a:r>
                        <a:rPr lang="en-US" sz="1800">
                          <a:solidFill>
                            <a:srgbClr val="232F3E"/>
                          </a:solidFill>
                        </a:rPr>
                        <a:t>All rules are evaluated.</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Rules are evaluated in number order and evaluation stops if a match is found.</a:t>
                      </a:r>
                      <a:endParaRPr/>
                    </a:p>
                  </a:txBody>
                  <a:tcPr marT="37675" marB="37675" marR="75325" marL="150650" anchor="ctr"/>
                </a:tc>
              </a:tr>
              <a:tr h="680475">
                <a:tc>
                  <a:txBody>
                    <a:bodyPr/>
                    <a:lstStyle/>
                    <a:p>
                      <a:pPr indent="0" lvl="0" marL="0" marR="0" rtl="0" algn="l">
                        <a:spcBef>
                          <a:spcPts val="0"/>
                        </a:spcBef>
                        <a:spcAft>
                          <a:spcPts val="0"/>
                        </a:spcAft>
                        <a:buNone/>
                      </a:pPr>
                      <a:r>
                        <a:rPr lang="en-US" sz="1800">
                          <a:solidFill>
                            <a:srgbClr val="232F3E"/>
                          </a:solidFill>
                          <a:latin typeface="Play"/>
                          <a:ea typeface="Play"/>
                          <a:cs typeface="Play"/>
                          <a:sym typeface="Play"/>
                        </a:rPr>
                        <a:t>In a new security group, no inbound traffic is allowed by default.</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In a new network ACL, all inbound traffic is allowed by default.</a:t>
                      </a:r>
                      <a:endParaRPr/>
                    </a:p>
                  </a:txBody>
                  <a:tcPr marT="37675" marB="37675" marR="75325" marL="150650" anchor="ctr"/>
                </a:tc>
              </a:tr>
              <a:tr h="680475">
                <a:tc>
                  <a:txBody>
                    <a:bodyPr/>
                    <a:lstStyle/>
                    <a:p>
                      <a:pPr indent="0" lvl="0" marL="0" marR="0" rtl="0" algn="l">
                        <a:spcBef>
                          <a:spcPts val="0"/>
                        </a:spcBef>
                        <a:spcAft>
                          <a:spcPts val="0"/>
                        </a:spcAft>
                        <a:buNone/>
                      </a:pPr>
                      <a:r>
                        <a:rPr lang="en-US" sz="1800">
                          <a:solidFill>
                            <a:srgbClr val="232F3E"/>
                          </a:solidFill>
                          <a:latin typeface="Play"/>
                          <a:ea typeface="Play"/>
                          <a:cs typeface="Play"/>
                          <a:sym typeface="Play"/>
                        </a:rPr>
                        <a:t>In a new security group, all outbound traffic is allowed by default.</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lang="en-US" sz="1800">
                          <a:solidFill>
                            <a:srgbClr val="232F3E"/>
                          </a:solidFill>
                        </a:rPr>
                        <a:t>In a new network ACL, all outbound traffic is allowed by default.</a:t>
                      </a:r>
                      <a:endParaRPr/>
                    </a:p>
                  </a:txBody>
                  <a:tcPr marT="37675" marB="37675" marR="75325" marL="150650" anchor="ctr"/>
                </a:tc>
              </a:tr>
            </a:tbl>
          </a:graphicData>
        </a:graphic>
      </p:graphicFrame>
      <p:sp>
        <p:nvSpPr>
          <p:cNvPr id="1624" name="Google Shape;1624;p149"/>
          <p:cNvSpPr/>
          <p:nvPr/>
        </p:nvSpPr>
        <p:spPr>
          <a:xfrm>
            <a:off x="365760" y="2600633"/>
            <a:ext cx="1395944" cy="1815882"/>
          </a:xfrm>
          <a:custGeom>
            <a:rect b="b" l="l" r="r" t="t"/>
            <a:pathLst>
              <a:path extrusionOk="0" h="120000" w="120000">
                <a:moveTo>
                  <a:pt x="0" y="0"/>
                </a:moveTo>
                <a:lnTo>
                  <a:pt x="120000" y="0"/>
                </a:lnTo>
                <a:lnTo>
                  <a:pt x="120000" y="120000"/>
                </a:lnTo>
                <a:lnTo>
                  <a:pt x="0" y="120000"/>
                </a:lnTo>
                <a:close/>
              </a:path>
              <a:path extrusionOk="0" fill="none" h="120000" w="120000">
                <a:moveTo>
                  <a:pt x="119688" y="61038"/>
                </a:moveTo>
                <a:lnTo>
                  <a:pt x="160433" y="6140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Response traffic is automatically allowed back through the security group.</a:t>
            </a:r>
            <a:endParaRPr/>
          </a:p>
        </p:txBody>
      </p:sp>
      <p:sp>
        <p:nvSpPr>
          <p:cNvPr id="1625" name="Google Shape;1625;p149"/>
          <p:cNvSpPr/>
          <p:nvPr/>
        </p:nvSpPr>
        <p:spPr>
          <a:xfrm>
            <a:off x="10437523" y="2477523"/>
            <a:ext cx="1424385" cy="2062103"/>
          </a:xfrm>
          <a:custGeom>
            <a:rect b="b" l="l" r="r" t="t"/>
            <a:pathLst>
              <a:path extrusionOk="0" h="120000" w="120000">
                <a:moveTo>
                  <a:pt x="0" y="0"/>
                </a:moveTo>
                <a:lnTo>
                  <a:pt x="120000" y="0"/>
                </a:lnTo>
                <a:lnTo>
                  <a:pt x="120000" y="120000"/>
                </a:lnTo>
                <a:lnTo>
                  <a:pt x="0" y="120000"/>
                </a:lnTo>
                <a:close/>
              </a:path>
              <a:path extrusionOk="0" fill="none" h="120000" w="120000">
                <a:moveTo>
                  <a:pt x="-427" y="61579"/>
                </a:moveTo>
                <a:lnTo>
                  <a:pt x="-121310" y="6141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Response traffic is always evaluated against inbound or outbound rule set.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1" name="Google Shape;1631;p15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Network Firewall</a:t>
            </a:r>
            <a:endParaRPr/>
          </a:p>
        </p:txBody>
      </p:sp>
      <p:sp>
        <p:nvSpPr>
          <p:cNvPr id="1632" name="Google Shape;1632;p150"/>
          <p:cNvSpPr txBox="1"/>
          <p:nvPr>
            <p:ph idx="3" type="body"/>
          </p:nvPr>
        </p:nvSpPr>
        <p:spPr>
          <a:xfrm>
            <a:off x="3202241" y="921728"/>
            <a:ext cx="8457946" cy="2541270"/>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400"/>
              <a:buChar char="•"/>
            </a:pPr>
            <a:r>
              <a:rPr lang="en-US" sz="2400"/>
              <a:t>Network firewall and intrusion detection and prevention service for an Amazon VPC.</a:t>
            </a:r>
            <a:endParaRPr/>
          </a:p>
          <a:p>
            <a:pPr indent="-228600" lvl="0" marL="228600" rtl="0" algn="l">
              <a:lnSpc>
                <a:spcPct val="100000"/>
              </a:lnSpc>
              <a:spcBef>
                <a:spcPts val="1200"/>
              </a:spcBef>
              <a:spcAft>
                <a:spcPts val="0"/>
              </a:spcAft>
              <a:buClr>
                <a:srgbClr val="232F3E"/>
              </a:buClr>
              <a:buSzPts val="2400"/>
              <a:buChar char="•"/>
            </a:pPr>
            <a:r>
              <a:rPr lang="en-US" sz="2400"/>
              <a:t>Adds an additional layer of security.</a:t>
            </a:r>
            <a:endParaRPr/>
          </a:p>
          <a:p>
            <a:pPr indent="-228600" lvl="0" marL="228600" rtl="0" algn="l">
              <a:lnSpc>
                <a:spcPct val="100000"/>
              </a:lnSpc>
              <a:spcBef>
                <a:spcPts val="1200"/>
              </a:spcBef>
              <a:spcAft>
                <a:spcPts val="0"/>
              </a:spcAft>
              <a:buClr>
                <a:srgbClr val="232F3E"/>
              </a:buClr>
              <a:buSzPts val="2400"/>
              <a:buChar char="•"/>
            </a:pPr>
            <a:r>
              <a:rPr lang="en-US" sz="2400"/>
              <a:t>Routes external VPC traffic through AWS Network Firewall to protect subnet resources.</a:t>
            </a:r>
            <a:endParaRPr/>
          </a:p>
        </p:txBody>
      </p:sp>
      <p:grpSp>
        <p:nvGrpSpPr>
          <p:cNvPr descr="External VPC network traffic flow to firewall endpoint and business application EC2 instance.&#10;" id="1633" name="Google Shape;1633;p150"/>
          <p:cNvGrpSpPr/>
          <p:nvPr/>
        </p:nvGrpSpPr>
        <p:grpSpPr>
          <a:xfrm>
            <a:off x="3080958" y="3546967"/>
            <a:ext cx="8685322" cy="2956768"/>
            <a:chOff x="3080958" y="3546967"/>
            <a:chExt cx="8685322" cy="2956768"/>
          </a:xfrm>
        </p:grpSpPr>
        <p:sp>
          <p:nvSpPr>
            <p:cNvPr id="1634" name="Google Shape;1634;p150"/>
            <p:cNvSpPr/>
            <p:nvPr/>
          </p:nvSpPr>
          <p:spPr>
            <a:xfrm>
              <a:off x="8723691" y="4353642"/>
              <a:ext cx="2621647" cy="1858735"/>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 10.0.128.0/20</a:t>
              </a:r>
              <a:endParaRPr/>
            </a:p>
          </p:txBody>
        </p:sp>
        <p:sp>
          <p:nvSpPr>
            <p:cNvPr id="1635" name="Google Shape;1635;p150"/>
            <p:cNvSpPr/>
            <p:nvPr/>
          </p:nvSpPr>
          <p:spPr>
            <a:xfrm>
              <a:off x="3263630" y="3546967"/>
              <a:ext cx="8502650" cy="290942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VPC 10.0.0.0/16</a:t>
              </a:r>
              <a:endParaRPr/>
            </a:p>
          </p:txBody>
        </p:sp>
        <p:pic>
          <p:nvPicPr>
            <p:cNvPr id="1636" name="Google Shape;1636;p150"/>
            <p:cNvPicPr preferRelativeResize="0"/>
            <p:nvPr/>
          </p:nvPicPr>
          <p:blipFill rotWithShape="1">
            <a:blip r:embed="rId3">
              <a:alphaModFix/>
            </a:blip>
            <a:srcRect b="0" l="0" r="0" t="0"/>
            <a:stretch/>
          </p:blipFill>
          <p:spPr>
            <a:xfrm>
              <a:off x="3263630" y="3546967"/>
              <a:ext cx="381000" cy="381000"/>
            </a:xfrm>
            <a:prstGeom prst="rect">
              <a:avLst/>
            </a:prstGeom>
            <a:noFill/>
            <a:ln>
              <a:noFill/>
            </a:ln>
          </p:spPr>
        </p:pic>
        <p:pic>
          <p:nvPicPr>
            <p:cNvPr id="1637" name="Google Shape;1637;p150"/>
            <p:cNvPicPr preferRelativeResize="0"/>
            <p:nvPr/>
          </p:nvPicPr>
          <p:blipFill rotWithShape="1">
            <a:blip r:embed="rId4">
              <a:alphaModFix/>
            </a:blip>
            <a:srcRect b="0" l="0" r="0" t="0"/>
            <a:stretch/>
          </p:blipFill>
          <p:spPr>
            <a:xfrm>
              <a:off x="8723691" y="4353642"/>
              <a:ext cx="381000" cy="381000"/>
            </a:xfrm>
            <a:prstGeom prst="rect">
              <a:avLst/>
            </a:prstGeom>
            <a:noFill/>
            <a:ln>
              <a:noFill/>
            </a:ln>
          </p:spPr>
        </p:pic>
        <p:sp>
          <p:nvSpPr>
            <p:cNvPr id="1638" name="Google Shape;1638;p150"/>
            <p:cNvSpPr/>
            <p:nvPr/>
          </p:nvSpPr>
          <p:spPr>
            <a:xfrm>
              <a:off x="3695430" y="3927967"/>
              <a:ext cx="7727950" cy="2383917"/>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 1</a:t>
              </a:r>
              <a:endParaRPr/>
            </a:p>
          </p:txBody>
        </p:sp>
        <p:sp>
          <p:nvSpPr>
            <p:cNvPr id="1639" name="Google Shape;1639;p150"/>
            <p:cNvSpPr txBox="1"/>
            <p:nvPr/>
          </p:nvSpPr>
          <p:spPr>
            <a:xfrm>
              <a:off x="8994722" y="5594228"/>
              <a:ext cx="213787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application instance</a:t>
              </a:r>
              <a:endParaRPr/>
            </a:p>
          </p:txBody>
        </p:sp>
        <p:pic>
          <p:nvPicPr>
            <p:cNvPr id="1640" name="Google Shape;1640;p150"/>
            <p:cNvPicPr preferRelativeResize="0"/>
            <p:nvPr/>
          </p:nvPicPr>
          <p:blipFill rotWithShape="1">
            <a:blip r:embed="rId5">
              <a:alphaModFix/>
            </a:blip>
            <a:srcRect b="0" l="0" r="0" t="0"/>
            <a:stretch/>
          </p:blipFill>
          <p:spPr>
            <a:xfrm>
              <a:off x="9722348" y="4968513"/>
              <a:ext cx="682626" cy="682626"/>
            </a:xfrm>
            <a:prstGeom prst="rect">
              <a:avLst/>
            </a:prstGeom>
            <a:noFill/>
            <a:ln>
              <a:noFill/>
            </a:ln>
          </p:spPr>
        </p:pic>
        <p:cxnSp>
          <p:nvCxnSpPr>
            <p:cNvPr id="1641" name="Google Shape;1641;p150"/>
            <p:cNvCxnSpPr>
              <a:stCxn id="1642" idx="3"/>
              <a:endCxn id="1640" idx="1"/>
            </p:cNvCxnSpPr>
            <p:nvPr/>
          </p:nvCxnSpPr>
          <p:spPr>
            <a:xfrm>
              <a:off x="8514037" y="5306781"/>
              <a:ext cx="1208400" cy="30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643" name="Google Shape;1643;p150"/>
            <p:cNvSpPr/>
            <p:nvPr/>
          </p:nvSpPr>
          <p:spPr>
            <a:xfrm>
              <a:off x="4945137" y="4344226"/>
              <a:ext cx="2745421" cy="1858735"/>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Firewall subnet 10.0.64.0/20</a:t>
              </a:r>
              <a:endParaRPr/>
            </a:p>
          </p:txBody>
        </p:sp>
        <p:pic>
          <p:nvPicPr>
            <p:cNvPr id="1644" name="Google Shape;1644;p150"/>
            <p:cNvPicPr preferRelativeResize="0"/>
            <p:nvPr/>
          </p:nvPicPr>
          <p:blipFill rotWithShape="1">
            <a:blip r:embed="rId4">
              <a:alphaModFix/>
            </a:blip>
            <a:srcRect b="0" l="0" r="0" t="0"/>
            <a:stretch/>
          </p:blipFill>
          <p:spPr>
            <a:xfrm>
              <a:off x="4945137" y="4326991"/>
              <a:ext cx="381000" cy="381000"/>
            </a:xfrm>
            <a:prstGeom prst="rect">
              <a:avLst/>
            </a:prstGeom>
            <a:noFill/>
            <a:ln>
              <a:noFill/>
            </a:ln>
          </p:spPr>
        </p:pic>
        <p:sp>
          <p:nvSpPr>
            <p:cNvPr id="1645" name="Google Shape;1645;p150"/>
            <p:cNvSpPr txBox="1"/>
            <p:nvPr/>
          </p:nvSpPr>
          <p:spPr>
            <a:xfrm>
              <a:off x="5178032" y="5641859"/>
              <a:ext cx="221243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Network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Firewall endpoint</a:t>
              </a:r>
              <a:endParaRPr/>
            </a:p>
          </p:txBody>
        </p:sp>
        <p:pic>
          <p:nvPicPr>
            <p:cNvPr id="1646" name="Google Shape;1646;p150"/>
            <p:cNvPicPr preferRelativeResize="0"/>
            <p:nvPr/>
          </p:nvPicPr>
          <p:blipFill rotWithShape="1">
            <a:blip r:embed="rId6">
              <a:alphaModFix/>
            </a:blip>
            <a:srcRect b="0" l="0" r="0" t="0"/>
            <a:stretch/>
          </p:blipFill>
          <p:spPr>
            <a:xfrm>
              <a:off x="5953217" y="4972058"/>
              <a:ext cx="662064" cy="662064"/>
            </a:xfrm>
            <a:prstGeom prst="rect">
              <a:avLst/>
            </a:prstGeom>
            <a:noFill/>
            <a:ln>
              <a:noFill/>
            </a:ln>
          </p:spPr>
        </p:pic>
        <p:cxnSp>
          <p:nvCxnSpPr>
            <p:cNvPr id="1647" name="Google Shape;1647;p150"/>
            <p:cNvCxnSpPr>
              <a:endCxn id="1648" idx="1"/>
            </p:cNvCxnSpPr>
            <p:nvPr/>
          </p:nvCxnSpPr>
          <p:spPr>
            <a:xfrm>
              <a:off x="3080958" y="5302327"/>
              <a:ext cx="10407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649" name="Google Shape;1649;p150"/>
            <p:cNvSpPr txBox="1"/>
            <p:nvPr/>
          </p:nvSpPr>
          <p:spPr>
            <a:xfrm>
              <a:off x="4070574" y="5672738"/>
              <a:ext cx="88838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Route</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table 1 </a:t>
              </a:r>
              <a:br>
                <a:rPr lang="en-US" sz="1600">
                  <a:solidFill>
                    <a:schemeClr val="dk1"/>
                  </a:solidFill>
                  <a:latin typeface="Play"/>
                  <a:ea typeface="Play"/>
                  <a:cs typeface="Play"/>
                  <a:sym typeface="Play"/>
                </a:rPr>
              </a:br>
              <a:endParaRPr sz="1600">
                <a:solidFill>
                  <a:schemeClr val="dk1"/>
                </a:solidFill>
                <a:latin typeface="Play"/>
                <a:ea typeface="Play"/>
                <a:cs typeface="Play"/>
                <a:sym typeface="Play"/>
              </a:endParaRPr>
            </a:p>
          </p:txBody>
        </p:sp>
        <p:pic>
          <p:nvPicPr>
            <p:cNvPr id="1648" name="Google Shape;1648;p150"/>
            <p:cNvPicPr preferRelativeResize="0"/>
            <p:nvPr/>
          </p:nvPicPr>
          <p:blipFill rotWithShape="1">
            <a:blip r:embed="rId7">
              <a:alphaModFix/>
            </a:blip>
            <a:srcRect b="0" l="0" r="0" t="0"/>
            <a:stretch/>
          </p:blipFill>
          <p:spPr>
            <a:xfrm>
              <a:off x="4121658" y="4939545"/>
              <a:ext cx="725563" cy="725563"/>
            </a:xfrm>
            <a:prstGeom prst="rect">
              <a:avLst/>
            </a:prstGeom>
            <a:noFill/>
            <a:ln>
              <a:noFill/>
            </a:ln>
          </p:spPr>
        </p:pic>
        <p:cxnSp>
          <p:nvCxnSpPr>
            <p:cNvPr id="1650" name="Google Shape;1650;p150"/>
            <p:cNvCxnSpPr>
              <a:stCxn id="1648" idx="3"/>
              <a:endCxn id="1646" idx="1"/>
            </p:cNvCxnSpPr>
            <p:nvPr/>
          </p:nvCxnSpPr>
          <p:spPr>
            <a:xfrm>
              <a:off x="4847221" y="5302327"/>
              <a:ext cx="1106100" cy="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651" name="Google Shape;1651;p150"/>
            <p:cNvSpPr txBox="1"/>
            <p:nvPr/>
          </p:nvSpPr>
          <p:spPr>
            <a:xfrm>
              <a:off x="7737390" y="5641752"/>
              <a:ext cx="88838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Route</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table 2 </a:t>
              </a:r>
              <a:br>
                <a:rPr lang="en-US" sz="1600">
                  <a:solidFill>
                    <a:schemeClr val="dk1"/>
                  </a:solidFill>
                  <a:latin typeface="Play"/>
                  <a:ea typeface="Play"/>
                  <a:cs typeface="Play"/>
                  <a:sym typeface="Play"/>
                </a:rPr>
              </a:br>
              <a:endParaRPr sz="1600">
                <a:solidFill>
                  <a:schemeClr val="dk1"/>
                </a:solidFill>
                <a:latin typeface="Play"/>
                <a:ea typeface="Play"/>
                <a:cs typeface="Play"/>
                <a:sym typeface="Play"/>
              </a:endParaRPr>
            </a:p>
          </p:txBody>
        </p:sp>
        <p:pic>
          <p:nvPicPr>
            <p:cNvPr id="1642" name="Google Shape;1642;p150"/>
            <p:cNvPicPr preferRelativeResize="0"/>
            <p:nvPr/>
          </p:nvPicPr>
          <p:blipFill rotWithShape="1">
            <a:blip r:embed="rId7">
              <a:alphaModFix/>
            </a:blip>
            <a:srcRect b="0" l="0" r="0" t="0"/>
            <a:stretch/>
          </p:blipFill>
          <p:spPr>
            <a:xfrm>
              <a:off x="7788474" y="4943999"/>
              <a:ext cx="725563" cy="725563"/>
            </a:xfrm>
            <a:prstGeom prst="rect">
              <a:avLst/>
            </a:prstGeom>
            <a:noFill/>
            <a:ln>
              <a:noFill/>
            </a:ln>
          </p:spPr>
        </p:pic>
        <p:cxnSp>
          <p:nvCxnSpPr>
            <p:cNvPr id="1652" name="Google Shape;1652;p150"/>
            <p:cNvCxnSpPr>
              <a:stCxn id="1646" idx="3"/>
              <a:endCxn id="1642" idx="1"/>
            </p:cNvCxnSpPr>
            <p:nvPr/>
          </p:nvCxnSpPr>
          <p:spPr>
            <a:xfrm>
              <a:off x="6615281" y="5303090"/>
              <a:ext cx="1173300" cy="36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grpSp>
      <p:pic>
        <p:nvPicPr>
          <p:cNvPr id="1653" name="Google Shape;1653;p150"/>
          <p:cNvPicPr preferRelativeResize="0"/>
          <p:nvPr>
            <p:ph idx="2" type="pic"/>
          </p:nvPr>
        </p:nvPicPr>
        <p:blipFill rotWithShape="1">
          <a:blip r:embed="rId8">
            <a:alphaModFix/>
          </a:blip>
          <a:srcRect b="0" l="0" r="0" t="0"/>
          <a:stretch/>
        </p:blipFill>
        <p:spPr>
          <a:xfrm>
            <a:off x="531813" y="2182813"/>
            <a:ext cx="2286000" cy="228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9" name="Google Shape;1659;p151"/>
          <p:cNvSpPr txBox="1"/>
          <p:nvPr>
            <p:ph type="title"/>
          </p:nvPr>
        </p:nvSpPr>
        <p:spPr>
          <a:xfrm>
            <a:off x="303653" y="173322"/>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Administrating resources with bastion hosts</a:t>
            </a:r>
            <a:endParaRPr/>
          </a:p>
        </p:txBody>
      </p:sp>
      <p:graphicFrame>
        <p:nvGraphicFramePr>
          <p:cNvPr id="1660" name="Google Shape;1660;p151"/>
          <p:cNvGraphicFramePr/>
          <p:nvPr/>
        </p:nvGraphicFramePr>
        <p:xfrm>
          <a:off x="910027" y="803492"/>
          <a:ext cx="3000000" cy="3000000"/>
        </p:xfrm>
        <a:graphic>
          <a:graphicData uri="http://schemas.openxmlformats.org/drawingml/2006/table">
            <a:tbl>
              <a:tblPr bandRow="1" firstRow="1">
                <a:noFill/>
                <a:tableStyleId>{C6C3AEC5-3F7B-4145-811E-6C8585CAFB2E}</a:tableStyleId>
              </a:tblPr>
              <a:tblGrid>
                <a:gridCol w="1806650"/>
                <a:gridCol w="1006550"/>
                <a:gridCol w="1070350"/>
                <a:gridCol w="886050"/>
              </a:tblGrid>
              <a:tr h="392575">
                <a:tc gridSpan="4">
                  <a:txBody>
                    <a:bodyPr/>
                    <a:lstStyle/>
                    <a:p>
                      <a:pPr indent="0" lvl="0" marL="0" marR="0" rtl="0" algn="l">
                        <a:spcBef>
                          <a:spcPts val="0"/>
                        </a:spcBef>
                        <a:spcAft>
                          <a:spcPts val="0"/>
                        </a:spcAft>
                        <a:buNone/>
                      </a:pPr>
                      <a:r>
                        <a:rPr b="0" lang="en-US" sz="1600">
                          <a:solidFill>
                            <a:schemeClr val="lt1"/>
                          </a:solidFill>
                        </a:rPr>
                        <a:t>Security Group A inbound rule</a:t>
                      </a:r>
                      <a:endParaRPr/>
                    </a:p>
                  </a:txBody>
                  <a:tcPr marT="37675" marB="37675" marR="75325" marL="150650" anchor="ctr"/>
                </a:tc>
                <a:tc hMerge="1"/>
                <a:tc hMerge="1"/>
                <a:tc hMerge="1"/>
              </a:tr>
              <a:tr h="376300">
                <a:tc>
                  <a:txBody>
                    <a:bodyPr/>
                    <a:lstStyle/>
                    <a:p>
                      <a:pPr indent="0" lvl="0" marL="0" marR="0" rtl="0" algn="l">
                        <a:spcBef>
                          <a:spcPts val="0"/>
                        </a:spcBef>
                        <a:spcAft>
                          <a:spcPts val="0"/>
                        </a:spcAft>
                        <a:buNone/>
                      </a:pPr>
                      <a:r>
                        <a:rPr b="1" lang="en-US" sz="1600">
                          <a:solidFill>
                            <a:schemeClr val="lt1"/>
                          </a:solidFill>
                        </a:rPr>
                        <a:t>Source</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Type</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b="1" lang="en-US" sz="1600">
                          <a:solidFill>
                            <a:schemeClr val="lt1"/>
                          </a:solidFill>
                        </a:rPr>
                        <a:t>Protocol</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Port range</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54625">
                <a:tc>
                  <a:txBody>
                    <a:bodyPr/>
                    <a:lstStyle/>
                    <a:p>
                      <a:pPr indent="0" lvl="0" marL="0" marR="0" rtl="0" algn="l">
                        <a:spcBef>
                          <a:spcPts val="0"/>
                        </a:spcBef>
                        <a:spcAft>
                          <a:spcPts val="0"/>
                        </a:spcAft>
                        <a:buNone/>
                      </a:pPr>
                      <a:r>
                        <a:rPr lang="en-US" sz="1600">
                          <a:latin typeface="Play"/>
                          <a:ea typeface="Play"/>
                          <a:cs typeface="Play"/>
                          <a:sym typeface="Play"/>
                        </a:rPr>
                        <a:t>IP address range</a:t>
                      </a:r>
                      <a:endParaRPr/>
                    </a:p>
                  </a:txBody>
                  <a:tcPr marT="45725" marB="45725" marR="91450" marL="91450" anchor="ctr"/>
                </a:tc>
                <a:tc>
                  <a:txBody>
                    <a:bodyPr/>
                    <a:lstStyle/>
                    <a:p>
                      <a:pPr indent="0" lvl="0" marL="0" marR="0" rtl="0" algn="l">
                        <a:spcBef>
                          <a:spcPts val="0"/>
                        </a:spcBef>
                        <a:spcAft>
                          <a:spcPts val="0"/>
                        </a:spcAft>
                        <a:buNone/>
                      </a:pPr>
                      <a:r>
                        <a:rPr lang="en-US" sz="1600"/>
                        <a:t>SSH</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TCP</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22</a:t>
                      </a:r>
                      <a:endParaRPr sz="1600">
                        <a:latin typeface="Play"/>
                        <a:ea typeface="Play"/>
                        <a:cs typeface="Play"/>
                        <a:sym typeface="Play"/>
                      </a:endParaRPr>
                    </a:p>
                  </a:txBody>
                  <a:tcPr marT="45725" marB="45725" marR="91450" marL="91450" anchor="ctr"/>
                </a:tc>
              </a:tr>
            </a:tbl>
          </a:graphicData>
        </a:graphic>
      </p:graphicFrame>
      <p:cxnSp>
        <p:nvCxnSpPr>
          <p:cNvPr id="1661" name="Google Shape;1661;p151"/>
          <p:cNvCxnSpPr/>
          <p:nvPr/>
        </p:nvCxnSpPr>
        <p:spPr>
          <a:xfrm>
            <a:off x="5243208" y="2108181"/>
            <a:ext cx="0" cy="1779269"/>
          </a:xfrm>
          <a:prstGeom prst="straightConnector1">
            <a:avLst/>
          </a:prstGeom>
          <a:noFill/>
          <a:ln cap="flat" cmpd="sng" w="28575">
            <a:solidFill>
              <a:schemeClr val="dk1"/>
            </a:solidFill>
            <a:prstDash val="dot"/>
            <a:round/>
            <a:headEnd len="sm" w="sm" type="none"/>
            <a:tailEnd len="sm" w="sm" type="none"/>
          </a:ln>
        </p:spPr>
      </p:cxnSp>
      <p:graphicFrame>
        <p:nvGraphicFramePr>
          <p:cNvPr id="1662" name="Google Shape;1662;p151"/>
          <p:cNvGraphicFramePr/>
          <p:nvPr/>
        </p:nvGraphicFramePr>
        <p:xfrm>
          <a:off x="6690432" y="800688"/>
          <a:ext cx="3000000" cy="3000000"/>
        </p:xfrm>
        <a:graphic>
          <a:graphicData uri="http://schemas.openxmlformats.org/drawingml/2006/table">
            <a:tbl>
              <a:tblPr bandRow="1" firstRow="1">
                <a:noFill/>
                <a:tableStyleId>{C6C3AEC5-3F7B-4145-811E-6C8585CAFB2E}</a:tableStyleId>
              </a:tblPr>
              <a:tblGrid>
                <a:gridCol w="1806650"/>
                <a:gridCol w="1006550"/>
                <a:gridCol w="1070350"/>
                <a:gridCol w="886050"/>
              </a:tblGrid>
              <a:tr h="389875">
                <a:tc gridSpan="4">
                  <a:txBody>
                    <a:bodyPr/>
                    <a:lstStyle/>
                    <a:p>
                      <a:pPr indent="0" lvl="0" marL="0" marR="0" rtl="0" algn="l">
                        <a:spcBef>
                          <a:spcPts val="0"/>
                        </a:spcBef>
                        <a:spcAft>
                          <a:spcPts val="0"/>
                        </a:spcAft>
                        <a:buNone/>
                      </a:pPr>
                      <a:r>
                        <a:rPr b="0" lang="en-US" sz="1600">
                          <a:solidFill>
                            <a:schemeClr val="lt1"/>
                          </a:solidFill>
                        </a:rPr>
                        <a:t>Security Group B inbound rule</a:t>
                      </a:r>
                      <a:endParaRPr/>
                    </a:p>
                  </a:txBody>
                  <a:tcPr marT="37675" marB="37675" marR="75325" marL="150650" anchor="ctr"/>
                </a:tc>
                <a:tc hMerge="1"/>
                <a:tc hMerge="1"/>
                <a:tc hMerge="1"/>
              </a:tr>
              <a:tr h="376300">
                <a:tc>
                  <a:txBody>
                    <a:bodyPr/>
                    <a:lstStyle/>
                    <a:p>
                      <a:pPr indent="0" lvl="0" marL="0" marR="0" rtl="0" algn="l">
                        <a:spcBef>
                          <a:spcPts val="0"/>
                        </a:spcBef>
                        <a:spcAft>
                          <a:spcPts val="0"/>
                        </a:spcAft>
                        <a:buNone/>
                      </a:pPr>
                      <a:r>
                        <a:rPr b="1" lang="en-US" sz="1600">
                          <a:solidFill>
                            <a:schemeClr val="lt1"/>
                          </a:solidFill>
                        </a:rPr>
                        <a:t>Destination</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b="1" lang="en-US" sz="1600">
                          <a:solidFill>
                            <a:schemeClr val="lt1"/>
                          </a:solidFill>
                        </a:rPr>
                        <a:t>Traffic type</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Protocol</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Port range</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54625">
                <a:tc>
                  <a:txBody>
                    <a:bodyPr/>
                    <a:lstStyle/>
                    <a:p>
                      <a:pPr indent="0" lvl="0" marL="0" marR="0" rtl="0" algn="l">
                        <a:spcBef>
                          <a:spcPts val="0"/>
                        </a:spcBef>
                        <a:spcAft>
                          <a:spcPts val="0"/>
                        </a:spcAft>
                        <a:buNone/>
                      </a:pPr>
                      <a:r>
                        <a:rPr lang="en-US" sz="1600">
                          <a:latin typeface="Play"/>
                          <a:ea typeface="Play"/>
                          <a:cs typeface="Play"/>
                          <a:sym typeface="Play"/>
                        </a:rPr>
                        <a:t>Security group A</a:t>
                      </a:r>
                      <a:endParaRPr/>
                    </a:p>
                  </a:txBody>
                  <a:tcPr marT="45725" marB="45725" marR="91450" marL="91450" anchor="ctr"/>
                </a:tc>
                <a:tc>
                  <a:txBody>
                    <a:bodyPr/>
                    <a:lstStyle/>
                    <a:p>
                      <a:pPr indent="0" lvl="0" marL="0" marR="0" rtl="0" algn="l">
                        <a:spcBef>
                          <a:spcPts val="0"/>
                        </a:spcBef>
                        <a:spcAft>
                          <a:spcPts val="0"/>
                        </a:spcAft>
                        <a:buNone/>
                      </a:pPr>
                      <a:r>
                        <a:rPr lang="en-US" sz="1600"/>
                        <a:t>SSH</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TCP</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 22</a:t>
                      </a:r>
                      <a:endParaRPr sz="1600">
                        <a:latin typeface="Play"/>
                        <a:ea typeface="Play"/>
                        <a:cs typeface="Play"/>
                        <a:sym typeface="Play"/>
                      </a:endParaRPr>
                    </a:p>
                  </a:txBody>
                  <a:tcPr marT="45725" marB="45725" marR="91450" marL="91450" anchor="ctr"/>
                </a:tc>
              </a:tr>
            </a:tbl>
          </a:graphicData>
        </a:graphic>
      </p:graphicFrame>
      <p:cxnSp>
        <p:nvCxnSpPr>
          <p:cNvPr id="1663" name="Google Shape;1663;p151"/>
          <p:cNvCxnSpPr/>
          <p:nvPr/>
        </p:nvCxnSpPr>
        <p:spPr>
          <a:xfrm>
            <a:off x="10554512" y="2108181"/>
            <a:ext cx="0" cy="1779269"/>
          </a:xfrm>
          <a:prstGeom prst="straightConnector1">
            <a:avLst/>
          </a:prstGeom>
          <a:noFill/>
          <a:ln cap="flat" cmpd="sng" w="28575">
            <a:solidFill>
              <a:schemeClr val="dk1"/>
            </a:solidFill>
            <a:prstDash val="dot"/>
            <a:round/>
            <a:headEnd len="sm" w="sm" type="none"/>
            <a:tailEnd len="sm" w="sm" type="none"/>
          </a:ln>
        </p:spPr>
      </p:cxnSp>
      <p:grpSp>
        <p:nvGrpSpPr>
          <p:cNvPr descr="External VPC network traffic flow to bastion host in a public subnet through to business application EC2 instance in private subnet." id="1664" name="Google Shape;1664;p151"/>
          <p:cNvGrpSpPr/>
          <p:nvPr/>
        </p:nvGrpSpPr>
        <p:grpSpPr>
          <a:xfrm>
            <a:off x="597674" y="2514186"/>
            <a:ext cx="10870426" cy="3551274"/>
            <a:chOff x="597674" y="2514186"/>
            <a:chExt cx="10870426" cy="3551274"/>
          </a:xfrm>
        </p:grpSpPr>
        <p:sp>
          <p:nvSpPr>
            <p:cNvPr id="1665" name="Google Shape;1665;p151"/>
            <p:cNvSpPr/>
            <p:nvPr/>
          </p:nvSpPr>
          <p:spPr>
            <a:xfrm>
              <a:off x="7211379" y="3357797"/>
              <a:ext cx="3621721" cy="2480835"/>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 10.0.128.0/20</a:t>
              </a:r>
              <a:endParaRPr/>
            </a:p>
          </p:txBody>
        </p:sp>
        <p:sp>
          <p:nvSpPr>
            <p:cNvPr id="1666" name="Google Shape;1666;p151"/>
            <p:cNvSpPr/>
            <p:nvPr/>
          </p:nvSpPr>
          <p:spPr>
            <a:xfrm>
              <a:off x="895350" y="2514186"/>
              <a:ext cx="10572750" cy="3551274"/>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VPC 10.0.0.0/16</a:t>
              </a:r>
              <a:endParaRPr/>
            </a:p>
          </p:txBody>
        </p:sp>
        <p:pic>
          <p:nvPicPr>
            <p:cNvPr id="1667" name="Google Shape;1667;p151"/>
            <p:cNvPicPr preferRelativeResize="0"/>
            <p:nvPr/>
          </p:nvPicPr>
          <p:blipFill rotWithShape="1">
            <a:blip r:embed="rId3">
              <a:alphaModFix/>
            </a:blip>
            <a:srcRect b="0" l="0" r="0" t="0"/>
            <a:stretch/>
          </p:blipFill>
          <p:spPr>
            <a:xfrm>
              <a:off x="882065" y="2521671"/>
              <a:ext cx="381000" cy="381000"/>
            </a:xfrm>
            <a:prstGeom prst="rect">
              <a:avLst/>
            </a:prstGeom>
            <a:noFill/>
            <a:ln>
              <a:noFill/>
            </a:ln>
          </p:spPr>
        </p:pic>
        <p:pic>
          <p:nvPicPr>
            <p:cNvPr id="1668" name="Google Shape;1668;p151"/>
            <p:cNvPicPr preferRelativeResize="0"/>
            <p:nvPr/>
          </p:nvPicPr>
          <p:blipFill rotWithShape="1">
            <a:blip r:embed="rId4">
              <a:alphaModFix/>
            </a:blip>
            <a:srcRect b="0" l="0" r="0" t="0"/>
            <a:stretch/>
          </p:blipFill>
          <p:spPr>
            <a:xfrm>
              <a:off x="7202151" y="3357797"/>
              <a:ext cx="381000" cy="381000"/>
            </a:xfrm>
            <a:prstGeom prst="rect">
              <a:avLst/>
            </a:prstGeom>
            <a:noFill/>
            <a:ln>
              <a:noFill/>
            </a:ln>
          </p:spPr>
        </p:pic>
        <p:sp>
          <p:nvSpPr>
            <p:cNvPr id="1669" name="Google Shape;1669;p151"/>
            <p:cNvSpPr/>
            <p:nvPr/>
          </p:nvSpPr>
          <p:spPr>
            <a:xfrm>
              <a:off x="1884295" y="2953665"/>
              <a:ext cx="9198434" cy="3056533"/>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 </a:t>
              </a:r>
              <a:endParaRPr/>
            </a:p>
          </p:txBody>
        </p:sp>
        <p:sp>
          <p:nvSpPr>
            <p:cNvPr id="1670" name="Google Shape;1670;p151"/>
            <p:cNvSpPr txBox="1"/>
            <p:nvPr/>
          </p:nvSpPr>
          <p:spPr>
            <a:xfrm>
              <a:off x="7523097" y="4926616"/>
              <a:ext cx="3104263"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application instance</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Private IP: 10.0.128.44</a:t>
              </a:r>
              <a:endParaRPr/>
            </a:p>
          </p:txBody>
        </p:sp>
        <p:pic>
          <p:nvPicPr>
            <p:cNvPr id="1671" name="Google Shape;1671;p151"/>
            <p:cNvPicPr preferRelativeResize="0"/>
            <p:nvPr/>
          </p:nvPicPr>
          <p:blipFill rotWithShape="1">
            <a:blip r:embed="rId5">
              <a:alphaModFix/>
            </a:blip>
            <a:srcRect b="0" l="0" r="0" t="0"/>
            <a:stretch/>
          </p:blipFill>
          <p:spPr>
            <a:xfrm>
              <a:off x="8644993" y="4314770"/>
              <a:ext cx="682626" cy="682626"/>
            </a:xfrm>
            <a:prstGeom prst="rect">
              <a:avLst/>
            </a:prstGeom>
            <a:noFill/>
            <a:ln>
              <a:noFill/>
            </a:ln>
          </p:spPr>
        </p:pic>
        <p:sp>
          <p:nvSpPr>
            <p:cNvPr id="1672" name="Google Shape;1672;p151"/>
            <p:cNvSpPr/>
            <p:nvPr/>
          </p:nvSpPr>
          <p:spPr>
            <a:xfrm>
              <a:off x="2136755" y="3357797"/>
              <a:ext cx="3706027" cy="2480835"/>
            </a:xfrm>
            <a:prstGeom prst="rect">
              <a:avLst/>
            </a:prstGeom>
            <a:noFill/>
            <a:ln cap="flat" cmpd="sng" w="158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Public subnet 10.0.0.0/20</a:t>
              </a:r>
              <a:endParaRPr/>
            </a:p>
          </p:txBody>
        </p:sp>
        <p:pic>
          <p:nvPicPr>
            <p:cNvPr id="1673" name="Google Shape;1673;p151"/>
            <p:cNvPicPr preferRelativeResize="0"/>
            <p:nvPr/>
          </p:nvPicPr>
          <p:blipFill rotWithShape="1">
            <a:blip r:embed="rId6">
              <a:alphaModFix/>
            </a:blip>
            <a:srcRect b="0" l="0" r="0" t="0"/>
            <a:stretch/>
          </p:blipFill>
          <p:spPr>
            <a:xfrm>
              <a:off x="2136755" y="3357797"/>
              <a:ext cx="381000" cy="381000"/>
            </a:xfrm>
            <a:prstGeom prst="rect">
              <a:avLst/>
            </a:prstGeom>
            <a:noFill/>
            <a:ln>
              <a:noFill/>
            </a:ln>
          </p:spPr>
        </p:pic>
        <p:sp>
          <p:nvSpPr>
            <p:cNvPr id="1674" name="Google Shape;1674;p151"/>
            <p:cNvSpPr txBox="1"/>
            <p:nvPr/>
          </p:nvSpPr>
          <p:spPr>
            <a:xfrm>
              <a:off x="2750046" y="4932980"/>
              <a:ext cx="2539636" cy="107721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bastion host instance</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Public IP: 101.188.96.134</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Private IP: 10.0.15.80</a:t>
              </a:r>
              <a:endParaRPr/>
            </a:p>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pic>
          <p:nvPicPr>
            <p:cNvPr id="1675" name="Google Shape;1675;p151"/>
            <p:cNvPicPr preferRelativeResize="0"/>
            <p:nvPr/>
          </p:nvPicPr>
          <p:blipFill rotWithShape="1">
            <a:blip r:embed="rId5">
              <a:alphaModFix/>
            </a:blip>
            <a:srcRect b="0" l="0" r="0" t="0"/>
            <a:stretch/>
          </p:blipFill>
          <p:spPr>
            <a:xfrm>
              <a:off x="3678551" y="4314770"/>
              <a:ext cx="682626" cy="682626"/>
            </a:xfrm>
            <a:prstGeom prst="rect">
              <a:avLst/>
            </a:prstGeom>
            <a:noFill/>
            <a:ln>
              <a:noFill/>
            </a:ln>
          </p:spPr>
        </p:pic>
        <p:cxnSp>
          <p:nvCxnSpPr>
            <p:cNvPr id="1676" name="Google Shape;1676;p151"/>
            <p:cNvCxnSpPr>
              <a:stCxn id="1675" idx="3"/>
              <a:endCxn id="1671" idx="1"/>
            </p:cNvCxnSpPr>
            <p:nvPr/>
          </p:nvCxnSpPr>
          <p:spPr>
            <a:xfrm>
              <a:off x="4361177" y="4656083"/>
              <a:ext cx="42837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677" name="Google Shape;1677;p151"/>
            <p:cNvCxnSpPr>
              <a:stCxn id="1678" idx="3"/>
              <a:endCxn id="1675" idx="1"/>
            </p:cNvCxnSpPr>
            <p:nvPr/>
          </p:nvCxnSpPr>
          <p:spPr>
            <a:xfrm flipH="1" rot="10800000">
              <a:off x="1587546" y="4656087"/>
              <a:ext cx="2091000" cy="24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678" name="Google Shape;1678;p151"/>
            <p:cNvPicPr preferRelativeResize="0"/>
            <p:nvPr/>
          </p:nvPicPr>
          <p:blipFill rotWithShape="1">
            <a:blip r:embed="rId7">
              <a:alphaModFix/>
            </a:blip>
            <a:srcRect b="0" l="0" r="0" t="0"/>
            <a:stretch/>
          </p:blipFill>
          <p:spPr>
            <a:xfrm>
              <a:off x="881470" y="4305449"/>
              <a:ext cx="706076" cy="706076"/>
            </a:xfrm>
            <a:prstGeom prst="rect">
              <a:avLst/>
            </a:prstGeom>
            <a:noFill/>
            <a:ln>
              <a:noFill/>
            </a:ln>
          </p:spPr>
        </p:pic>
        <p:sp>
          <p:nvSpPr>
            <p:cNvPr id="1679" name="Google Shape;1679;p151"/>
            <p:cNvSpPr/>
            <p:nvPr/>
          </p:nvSpPr>
          <p:spPr>
            <a:xfrm>
              <a:off x="2268659" y="3887450"/>
              <a:ext cx="3410957" cy="1866122"/>
            </a:xfrm>
            <a:prstGeom prst="rect">
              <a:avLst/>
            </a:prstGeom>
            <a:noFill/>
            <a:ln cap="flat" cmpd="sng" w="15875">
              <a:solidFill>
                <a:srgbClr val="DD344C"/>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group A</a:t>
              </a:r>
              <a:endParaRPr/>
            </a:p>
          </p:txBody>
        </p:sp>
        <p:sp>
          <p:nvSpPr>
            <p:cNvPr id="1680" name="Google Shape;1680;p151"/>
            <p:cNvSpPr/>
            <p:nvPr/>
          </p:nvSpPr>
          <p:spPr>
            <a:xfrm>
              <a:off x="7523096" y="3887450"/>
              <a:ext cx="3104263" cy="1866121"/>
            </a:xfrm>
            <a:prstGeom prst="rect">
              <a:avLst/>
            </a:prstGeom>
            <a:noFill/>
            <a:ln cap="flat" cmpd="sng" w="15875">
              <a:solidFill>
                <a:srgbClr val="DD344C"/>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group B</a:t>
              </a:r>
              <a:endParaRPr/>
            </a:p>
          </p:txBody>
        </p:sp>
        <p:sp>
          <p:nvSpPr>
            <p:cNvPr id="1681" name="Google Shape;1681;p151"/>
            <p:cNvSpPr txBox="1"/>
            <p:nvPr/>
          </p:nvSpPr>
          <p:spPr>
            <a:xfrm>
              <a:off x="597674" y="4955576"/>
              <a:ext cx="14033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gateway</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7" name="Google Shape;1687;p152"/>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Securing network resources</a:t>
            </a:r>
            <a:endParaRPr/>
          </a:p>
        </p:txBody>
      </p:sp>
      <p:sp>
        <p:nvSpPr>
          <p:cNvPr id="1688" name="Google Shape;1688;p152"/>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00000"/>
              </a:lnSpc>
              <a:spcBef>
                <a:spcPts val="0"/>
              </a:spcBef>
              <a:spcAft>
                <a:spcPts val="0"/>
              </a:spcAft>
              <a:buClr>
                <a:schemeClr val="dk1"/>
              </a:buClr>
              <a:buSzPct val="100000"/>
              <a:buChar char="•"/>
            </a:pPr>
            <a:r>
              <a:rPr lang="en-US">
                <a:solidFill>
                  <a:schemeClr val="dk1"/>
                </a:solidFill>
                <a:latin typeface="Play"/>
                <a:ea typeface="Play"/>
                <a:cs typeface="Play"/>
                <a:sym typeface="Play"/>
              </a:rPr>
              <a:t>Secure AWS infrastructure with multiple layers of defense.</a:t>
            </a:r>
            <a:endParaRPr/>
          </a:p>
          <a:p>
            <a:pPr indent="-228600" lvl="0" marL="228600" rtl="0" algn="l">
              <a:lnSpc>
                <a:spcPct val="100000"/>
              </a:lnSpc>
              <a:spcBef>
                <a:spcPts val="1200"/>
              </a:spcBef>
              <a:spcAft>
                <a:spcPts val="0"/>
              </a:spcAft>
              <a:buClr>
                <a:schemeClr val="dk1"/>
              </a:buClr>
              <a:buSzPct val="100000"/>
              <a:buChar char="•"/>
            </a:pPr>
            <a:r>
              <a:rPr lang="en-US">
                <a:solidFill>
                  <a:schemeClr val="dk1"/>
                </a:solidFill>
              </a:rPr>
              <a:t>A security group in a VPC specifies which traffic is allowed to or from AWS resources. It is stateful.</a:t>
            </a:r>
            <a:endParaRPr/>
          </a:p>
          <a:p>
            <a:pPr indent="-228600" lvl="0" marL="228600" rtl="0" algn="l">
              <a:lnSpc>
                <a:spcPct val="100000"/>
              </a:lnSpc>
              <a:spcBef>
                <a:spcPts val="1200"/>
              </a:spcBef>
              <a:spcAft>
                <a:spcPts val="0"/>
              </a:spcAft>
              <a:buClr>
                <a:schemeClr val="dk1"/>
              </a:buClr>
              <a:buSzPct val="100000"/>
              <a:buChar char="•"/>
            </a:pPr>
            <a:r>
              <a:rPr lang="en-US">
                <a:solidFill>
                  <a:schemeClr val="dk1"/>
                </a:solidFill>
              </a:rPr>
              <a:t>A network ACL allows or denies specific inbound or outbound traffic at the subnet level. It is stateless.</a:t>
            </a:r>
            <a:endParaRPr/>
          </a:p>
          <a:p>
            <a:pPr indent="-228600" lvl="0" marL="228600" rtl="0" algn="l">
              <a:lnSpc>
                <a:spcPct val="100000"/>
              </a:lnSpc>
              <a:spcBef>
                <a:spcPts val="1200"/>
              </a:spcBef>
              <a:spcAft>
                <a:spcPts val="0"/>
              </a:spcAft>
              <a:buClr>
                <a:schemeClr val="dk1"/>
              </a:buClr>
              <a:buSzPct val="100000"/>
              <a:buChar char="•"/>
            </a:pPr>
            <a:r>
              <a:rPr lang="en-US">
                <a:solidFill>
                  <a:schemeClr val="dk1"/>
                </a:solidFill>
              </a:rPr>
              <a:t>Route external VPC traffic through AWS Network Firewall to add an additional layer of traffic security.</a:t>
            </a:r>
            <a:endParaRPr/>
          </a:p>
          <a:p>
            <a:pPr indent="-228600" lvl="0" marL="228600" rtl="0" algn="l">
              <a:lnSpc>
                <a:spcPct val="100000"/>
              </a:lnSpc>
              <a:spcBef>
                <a:spcPts val="1200"/>
              </a:spcBef>
              <a:spcAft>
                <a:spcPts val="0"/>
              </a:spcAft>
              <a:buClr>
                <a:schemeClr val="dk1"/>
              </a:buClr>
              <a:buSzPct val="100000"/>
              <a:buChar char="•"/>
            </a:pPr>
            <a:r>
              <a:rPr lang="en-US">
                <a:solidFill>
                  <a:schemeClr val="dk1"/>
                </a:solidFill>
              </a:rPr>
              <a:t>Use a bastion host to administrate private subnet resources from an on-premises environment.</a:t>
            </a:r>
            <a:endParaRPr/>
          </a:p>
          <a:p>
            <a:pPr indent="0" lvl="0" marL="0" rtl="0" algn="l">
              <a:lnSpc>
                <a:spcPct val="100000"/>
              </a:lnSpc>
              <a:spcBef>
                <a:spcPts val="1200"/>
              </a:spcBef>
              <a:spcAft>
                <a:spcPts val="0"/>
              </a:spcAft>
              <a:buClr>
                <a:srgbClr val="232F3E"/>
              </a:buClr>
              <a:buSzPct val="100000"/>
              <a:buNone/>
            </a:pPr>
            <a:r>
              <a:t/>
            </a:r>
            <a:endParaRPr/>
          </a:p>
        </p:txBody>
      </p:sp>
      <p:pic>
        <p:nvPicPr>
          <p:cNvPr id="1689" name="Google Shape;1689;p152"/>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95" name="Google Shape;1195;p12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objectives</a:t>
            </a:r>
            <a:endParaRPr/>
          </a:p>
        </p:txBody>
      </p:sp>
      <p:sp>
        <p:nvSpPr>
          <p:cNvPr id="1196" name="Google Shape;1196;p126"/>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00000"/>
              </a:lnSpc>
              <a:spcBef>
                <a:spcPts val="0"/>
              </a:spcBef>
              <a:spcAft>
                <a:spcPts val="0"/>
              </a:spcAft>
              <a:buClr>
                <a:srgbClr val="232F3E"/>
              </a:buClr>
              <a:buSzPct val="100000"/>
              <a:buNone/>
            </a:pPr>
            <a:r>
              <a:rPr lang="en-US"/>
              <a:t>This module prepares you to do the following:</a:t>
            </a:r>
            <a:endParaRPr/>
          </a:p>
          <a:p>
            <a:pPr indent="-228600" lvl="1" marL="457200" rtl="0" algn="l">
              <a:lnSpc>
                <a:spcPct val="100000"/>
              </a:lnSpc>
              <a:spcBef>
                <a:spcPts val="1200"/>
              </a:spcBef>
              <a:spcAft>
                <a:spcPts val="0"/>
              </a:spcAft>
              <a:buClr>
                <a:srgbClr val="232F3E"/>
              </a:buClr>
              <a:buSzPct val="100000"/>
              <a:buChar char="•"/>
            </a:pPr>
            <a:r>
              <a:rPr lang="en-US"/>
              <a:t>Explain the role of a virtual private cloud (VPC) in Amazon Web Services (AWS) Cloud networking.</a:t>
            </a:r>
            <a:endParaRPr/>
          </a:p>
          <a:p>
            <a:pPr indent="-228600" lvl="1" marL="457200" rtl="0" algn="l">
              <a:lnSpc>
                <a:spcPct val="100000"/>
              </a:lnSpc>
              <a:spcBef>
                <a:spcPts val="1200"/>
              </a:spcBef>
              <a:spcAft>
                <a:spcPts val="0"/>
              </a:spcAft>
              <a:buClr>
                <a:srgbClr val="232F3E"/>
              </a:buClr>
              <a:buSzPct val="100000"/>
              <a:buChar char="•"/>
            </a:pPr>
            <a:r>
              <a:rPr lang="en-US"/>
              <a:t>Identify the components in a VPC that can connect an AWS networking environment to the internet.</a:t>
            </a:r>
            <a:endParaRPr/>
          </a:p>
          <a:p>
            <a:pPr indent="-228600" lvl="1" marL="457200" rtl="0" algn="l">
              <a:lnSpc>
                <a:spcPct val="100000"/>
              </a:lnSpc>
              <a:spcBef>
                <a:spcPts val="1200"/>
              </a:spcBef>
              <a:spcAft>
                <a:spcPts val="0"/>
              </a:spcAft>
              <a:buClr>
                <a:srgbClr val="232F3E"/>
              </a:buClr>
              <a:buSzPct val="100000"/>
              <a:buChar char="•"/>
            </a:pPr>
            <a:r>
              <a:rPr lang="en-US"/>
              <a:t>Isolate and secure resources within your AWS networking environment.</a:t>
            </a:r>
            <a:endParaRPr/>
          </a:p>
          <a:p>
            <a:pPr indent="-228600" lvl="1" marL="457200" rtl="0" algn="l">
              <a:lnSpc>
                <a:spcPct val="100000"/>
              </a:lnSpc>
              <a:spcBef>
                <a:spcPts val="1200"/>
              </a:spcBef>
              <a:spcAft>
                <a:spcPts val="0"/>
              </a:spcAft>
              <a:buClr>
                <a:srgbClr val="232F3E"/>
              </a:buClr>
              <a:buSzPct val="100000"/>
              <a:buChar char="•"/>
            </a:pPr>
            <a:r>
              <a:rPr lang="en-US"/>
              <a:t>Create and monitor a VPC with subnets, an internet gateway, route tables, and a security group.</a:t>
            </a:r>
            <a:endParaRPr/>
          </a:p>
          <a:p>
            <a:pPr indent="-228600" lvl="1" marL="457200" rtl="0" algn="l">
              <a:lnSpc>
                <a:spcPct val="100000"/>
              </a:lnSpc>
              <a:spcBef>
                <a:spcPts val="1200"/>
              </a:spcBef>
              <a:spcAft>
                <a:spcPts val="0"/>
              </a:spcAft>
              <a:buClr>
                <a:srgbClr val="232F3E"/>
              </a:buClr>
              <a:buSzPct val="100000"/>
              <a:buChar char="•"/>
            </a:pPr>
            <a:r>
              <a:rPr lang="en-US"/>
              <a:t>Use the AWS Well-Architected Framework principles when creating and planning a network environment.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1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5" name="Google Shape;1695;p153"/>
          <p:cNvSpPr txBox="1"/>
          <p:nvPr>
            <p:ph type="title"/>
          </p:nvPr>
        </p:nvSpPr>
        <p:spPr>
          <a:xfrm>
            <a:off x="243242" y="292099"/>
            <a:ext cx="4062057" cy="2117614"/>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Demo: Creating an Amazon VPC in the AWS Management Console</a:t>
            </a:r>
            <a:endParaRPr/>
          </a:p>
        </p:txBody>
      </p:sp>
      <p:sp>
        <p:nvSpPr>
          <p:cNvPr id="1696" name="Google Shape;1696;p15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1" marL="457200" rtl="0" algn="l">
              <a:lnSpc>
                <a:spcPct val="100000"/>
              </a:lnSpc>
              <a:spcBef>
                <a:spcPts val="0"/>
              </a:spcBef>
              <a:spcAft>
                <a:spcPts val="0"/>
              </a:spcAft>
              <a:buClr>
                <a:srgbClr val="232F3E"/>
              </a:buClr>
              <a:buSzPts val="2400"/>
              <a:buChar char="•"/>
            </a:pPr>
            <a:r>
              <a:rPr lang="en-US"/>
              <a:t>This demo uses Amazon VPC features, security groups, and an Elastic IP address.</a:t>
            </a:r>
            <a:endParaRPr/>
          </a:p>
          <a:p>
            <a:pPr indent="-228600" lvl="1" marL="457200" rtl="0" algn="l">
              <a:lnSpc>
                <a:spcPct val="100000"/>
              </a:lnSpc>
              <a:spcBef>
                <a:spcPts val="1200"/>
              </a:spcBef>
              <a:spcAft>
                <a:spcPts val="0"/>
              </a:spcAft>
              <a:buClr>
                <a:srgbClr val="232F3E"/>
              </a:buClr>
              <a:buSzPts val="2400"/>
              <a:buChar char="•"/>
            </a:pPr>
            <a:r>
              <a:rPr lang="en-US"/>
              <a:t>In this demonstration, you will see how to create a public and private subnet in the VPC each with a subnet route table.</a:t>
            </a:r>
            <a:endParaRPr/>
          </a:p>
          <a:p>
            <a:pPr indent="-228600" lvl="1" marL="457200" rtl="0" algn="l">
              <a:lnSpc>
                <a:spcPct val="100000"/>
              </a:lnSpc>
              <a:spcBef>
                <a:spcPts val="1200"/>
              </a:spcBef>
              <a:spcAft>
                <a:spcPts val="0"/>
              </a:spcAft>
              <a:buClr>
                <a:srgbClr val="232F3E"/>
              </a:buClr>
              <a:buSzPts val="2400"/>
              <a:buChar char="•"/>
            </a:pPr>
            <a:r>
              <a:rPr lang="en-US"/>
              <a:t>You will see how to create an internet gateway and attach it to the VPC and configure internet routes.</a:t>
            </a:r>
            <a:endParaRPr/>
          </a:p>
          <a:p>
            <a:pPr indent="-228600" lvl="1" marL="457200" rtl="0" algn="l">
              <a:lnSpc>
                <a:spcPct val="100000"/>
              </a:lnSpc>
              <a:spcBef>
                <a:spcPts val="1200"/>
              </a:spcBef>
              <a:spcAft>
                <a:spcPts val="0"/>
              </a:spcAft>
              <a:buClr>
                <a:srgbClr val="232F3E"/>
              </a:buClr>
              <a:buSzPts val="2400"/>
              <a:buChar char="•"/>
            </a:pPr>
            <a:r>
              <a:rPr lang="en-US"/>
              <a:t>Create a NAT gateway an assign an Elastic IP address. Configure NAT gateway routes.</a:t>
            </a:r>
            <a:endParaRPr/>
          </a:p>
          <a:p>
            <a:pPr indent="-228600" lvl="1" marL="457200" rtl="0" algn="l">
              <a:lnSpc>
                <a:spcPct val="100000"/>
              </a:lnSpc>
              <a:spcBef>
                <a:spcPts val="1200"/>
              </a:spcBef>
              <a:spcAft>
                <a:spcPts val="0"/>
              </a:spcAft>
              <a:buClr>
                <a:srgbClr val="232F3E"/>
              </a:buClr>
              <a:buSzPts val="2400"/>
              <a:buChar char="•"/>
            </a:pPr>
            <a:r>
              <a:rPr lang="en-US"/>
              <a:t>Create a web server security group.</a:t>
            </a:r>
            <a:endParaRPr/>
          </a:p>
          <a:p>
            <a:pPr indent="-228600" lvl="1" marL="457200" rtl="0" algn="l">
              <a:lnSpc>
                <a:spcPct val="100000"/>
              </a:lnSpc>
              <a:spcBef>
                <a:spcPts val="1200"/>
              </a:spcBef>
              <a:spcAft>
                <a:spcPts val="0"/>
              </a:spcAft>
              <a:buClr>
                <a:srgbClr val="232F3E"/>
              </a:buClr>
              <a:buSzPts val="2400"/>
              <a:buChar char="•"/>
            </a:pPr>
            <a:r>
              <a:rPr lang="en-US"/>
              <a:t>Create a database server security group.</a:t>
            </a:r>
            <a:endParaRPr/>
          </a:p>
        </p:txBody>
      </p:sp>
      <p:pic>
        <p:nvPicPr>
          <p:cNvPr id="1697" name="Google Shape;1697;p153"/>
          <p:cNvPicPr preferRelativeResize="0"/>
          <p:nvPr/>
        </p:nvPicPr>
        <p:blipFill rotWithShape="1">
          <a:blip r:embed="rId3">
            <a:alphaModFix/>
          </a:blip>
          <a:srcRect b="0" l="0" r="0" t="0"/>
          <a:stretch/>
        </p:blipFill>
        <p:spPr>
          <a:xfrm>
            <a:off x="835529" y="3338320"/>
            <a:ext cx="2777117" cy="18514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1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03" name="Google Shape;1703;p154"/>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Connecting to managed AWS services</a:t>
            </a:r>
            <a:endParaRPr/>
          </a:p>
        </p:txBody>
      </p:sp>
      <p:sp>
        <p:nvSpPr>
          <p:cNvPr id="1704" name="Google Shape;1704;p154"/>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Creating a Networking Environment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1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sz="1600"/>
          </a:p>
        </p:txBody>
      </p:sp>
      <p:sp>
        <p:nvSpPr>
          <p:cNvPr id="1710" name="Google Shape;1710;p15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latin typeface="Play"/>
                <a:ea typeface="Play"/>
                <a:cs typeface="Play"/>
                <a:sym typeface="Play"/>
              </a:rPr>
              <a:t>How to connect to managed AWS services</a:t>
            </a:r>
            <a:endParaRPr/>
          </a:p>
        </p:txBody>
      </p:sp>
      <p:grpSp>
        <p:nvGrpSpPr>
          <p:cNvPr descr="Architectural diagram of an S3 bucket and an AWS VPC with a private subnet containing an EC2 instance. See more details in student notes.&#10;" id="1711" name="Google Shape;1711;p155"/>
          <p:cNvGrpSpPr/>
          <p:nvPr/>
        </p:nvGrpSpPr>
        <p:grpSpPr>
          <a:xfrm>
            <a:off x="1311977" y="1493652"/>
            <a:ext cx="8885582" cy="4492487"/>
            <a:chOff x="1311977" y="1493652"/>
            <a:chExt cx="8885582" cy="4492487"/>
          </a:xfrm>
        </p:grpSpPr>
        <p:sp>
          <p:nvSpPr>
            <p:cNvPr id="1712" name="Google Shape;1712;p155"/>
            <p:cNvSpPr/>
            <p:nvPr/>
          </p:nvSpPr>
          <p:spPr>
            <a:xfrm>
              <a:off x="1589443" y="2507442"/>
              <a:ext cx="4270139" cy="3299791"/>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VPC</a:t>
              </a:r>
              <a:endParaRPr/>
            </a:p>
          </p:txBody>
        </p:sp>
        <p:pic>
          <p:nvPicPr>
            <p:cNvPr id="1713" name="Google Shape;1713;p155"/>
            <p:cNvPicPr preferRelativeResize="0"/>
            <p:nvPr/>
          </p:nvPicPr>
          <p:blipFill rotWithShape="1">
            <a:blip r:embed="rId3">
              <a:alphaModFix/>
            </a:blip>
            <a:srcRect b="0" l="0" r="0" t="0"/>
            <a:stretch/>
          </p:blipFill>
          <p:spPr>
            <a:xfrm>
              <a:off x="1589443" y="2507442"/>
              <a:ext cx="381000" cy="381000"/>
            </a:xfrm>
            <a:prstGeom prst="rect">
              <a:avLst/>
            </a:prstGeom>
            <a:noFill/>
            <a:ln>
              <a:noFill/>
            </a:ln>
          </p:spPr>
        </p:pic>
        <p:sp>
          <p:nvSpPr>
            <p:cNvPr id="1714" name="Google Shape;1714;p155"/>
            <p:cNvSpPr/>
            <p:nvPr/>
          </p:nvSpPr>
          <p:spPr>
            <a:xfrm>
              <a:off x="1382897" y="1935441"/>
              <a:ext cx="8521458" cy="3950201"/>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a:t>
              </a:r>
              <a:endParaRPr/>
            </a:p>
          </p:txBody>
        </p:sp>
        <p:pic>
          <p:nvPicPr>
            <p:cNvPr id="1715" name="Google Shape;1715;p155"/>
            <p:cNvPicPr preferRelativeResize="0"/>
            <p:nvPr/>
          </p:nvPicPr>
          <p:blipFill rotWithShape="1">
            <a:blip r:embed="rId4">
              <a:alphaModFix/>
            </a:blip>
            <a:srcRect b="0" l="0" r="0" t="0"/>
            <a:stretch/>
          </p:blipFill>
          <p:spPr>
            <a:xfrm>
              <a:off x="1382896" y="1935441"/>
              <a:ext cx="381000" cy="381000"/>
            </a:xfrm>
            <a:prstGeom prst="rect">
              <a:avLst/>
            </a:prstGeom>
            <a:noFill/>
            <a:ln>
              <a:noFill/>
            </a:ln>
          </p:spPr>
        </p:pic>
        <p:sp>
          <p:nvSpPr>
            <p:cNvPr id="1716" name="Google Shape;1716;p155"/>
            <p:cNvSpPr/>
            <p:nvPr/>
          </p:nvSpPr>
          <p:spPr>
            <a:xfrm>
              <a:off x="1311977" y="1493652"/>
              <a:ext cx="8885582" cy="4492487"/>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account</a:t>
              </a:r>
              <a:endParaRPr/>
            </a:p>
          </p:txBody>
        </p:sp>
        <p:pic>
          <p:nvPicPr>
            <p:cNvPr id="1717" name="Google Shape;1717;p155"/>
            <p:cNvPicPr preferRelativeResize="0"/>
            <p:nvPr/>
          </p:nvPicPr>
          <p:blipFill rotWithShape="1">
            <a:blip r:embed="rId5">
              <a:alphaModFix/>
            </a:blip>
            <a:srcRect b="0" l="0" r="0" t="0"/>
            <a:stretch/>
          </p:blipFill>
          <p:spPr>
            <a:xfrm>
              <a:off x="1316415" y="1493652"/>
              <a:ext cx="381000" cy="381000"/>
            </a:xfrm>
            <a:prstGeom prst="rect">
              <a:avLst/>
            </a:prstGeom>
            <a:noFill/>
            <a:ln>
              <a:noFill/>
            </a:ln>
          </p:spPr>
        </p:pic>
        <p:sp>
          <p:nvSpPr>
            <p:cNvPr id="1718" name="Google Shape;1718;p155"/>
            <p:cNvSpPr txBox="1"/>
            <p:nvPr/>
          </p:nvSpPr>
          <p:spPr>
            <a:xfrm>
              <a:off x="6846850" y="4728050"/>
              <a:ext cx="223996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S3 bucket</a:t>
              </a:r>
              <a:endParaRPr/>
            </a:p>
          </p:txBody>
        </p:sp>
        <p:sp>
          <p:nvSpPr>
            <p:cNvPr id="1719" name="Google Shape;1719;p155"/>
            <p:cNvSpPr txBox="1"/>
            <p:nvPr/>
          </p:nvSpPr>
          <p:spPr>
            <a:xfrm>
              <a:off x="2007080" y="4728050"/>
              <a:ext cx="3104263"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a:t>
              </a:r>
              <a:endParaRPr/>
            </a:p>
          </p:txBody>
        </p:sp>
        <p:pic>
          <p:nvPicPr>
            <p:cNvPr id="1720" name="Google Shape;1720;p155"/>
            <p:cNvPicPr preferRelativeResize="0"/>
            <p:nvPr/>
          </p:nvPicPr>
          <p:blipFill rotWithShape="1">
            <a:blip r:embed="rId6">
              <a:alphaModFix/>
            </a:blip>
            <a:srcRect b="0" l="0" r="0" t="0"/>
            <a:stretch/>
          </p:blipFill>
          <p:spPr>
            <a:xfrm>
              <a:off x="3027742" y="3816188"/>
              <a:ext cx="890138" cy="890138"/>
            </a:xfrm>
            <a:prstGeom prst="rect">
              <a:avLst/>
            </a:prstGeom>
            <a:noFill/>
            <a:ln>
              <a:noFill/>
            </a:ln>
          </p:spPr>
        </p:pic>
        <p:pic>
          <p:nvPicPr>
            <p:cNvPr id="1721" name="Google Shape;1721;p155"/>
            <p:cNvPicPr preferRelativeResize="0"/>
            <p:nvPr/>
          </p:nvPicPr>
          <p:blipFill rotWithShape="1">
            <a:blip r:embed="rId7">
              <a:alphaModFix/>
            </a:blip>
            <a:srcRect b="0" l="0" r="0" t="0"/>
            <a:stretch/>
          </p:blipFill>
          <p:spPr>
            <a:xfrm>
              <a:off x="7555510" y="3849935"/>
              <a:ext cx="822643" cy="822643"/>
            </a:xfrm>
            <a:prstGeom prst="rect">
              <a:avLst/>
            </a:prstGeom>
            <a:noFill/>
            <a:ln>
              <a:noFill/>
            </a:ln>
          </p:spPr>
        </p:pic>
        <p:sp>
          <p:nvSpPr>
            <p:cNvPr id="1722" name="Google Shape;1722;p155"/>
            <p:cNvSpPr/>
            <p:nvPr/>
          </p:nvSpPr>
          <p:spPr>
            <a:xfrm>
              <a:off x="1994457" y="3368260"/>
              <a:ext cx="2977543" cy="1996088"/>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a:t>
              </a:r>
              <a:endParaRPr/>
            </a:p>
          </p:txBody>
        </p:sp>
        <p:pic>
          <p:nvPicPr>
            <p:cNvPr id="1723" name="Google Shape;1723;p155"/>
            <p:cNvPicPr preferRelativeResize="0"/>
            <p:nvPr/>
          </p:nvPicPr>
          <p:blipFill rotWithShape="1">
            <a:blip r:embed="rId8">
              <a:alphaModFix/>
            </a:blip>
            <a:srcRect b="0" l="0" r="0" t="0"/>
            <a:stretch/>
          </p:blipFill>
          <p:spPr>
            <a:xfrm>
              <a:off x="1993892" y="3368529"/>
              <a:ext cx="381000" cy="381000"/>
            </a:xfrm>
            <a:prstGeom prst="rect">
              <a:avLst/>
            </a:prstGeom>
            <a:noFill/>
            <a:ln>
              <a:noFill/>
            </a:ln>
          </p:spPr>
        </p:pic>
        <p:sp>
          <p:nvSpPr>
            <p:cNvPr id="1724" name="Google Shape;1724;p155"/>
            <p:cNvSpPr/>
            <p:nvPr/>
          </p:nvSpPr>
          <p:spPr>
            <a:xfrm>
              <a:off x="1755169" y="2977576"/>
              <a:ext cx="3565480" cy="2685904"/>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30" name="Google Shape;1730;p15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latin typeface="Play"/>
                <a:ea typeface="Play"/>
                <a:cs typeface="Play"/>
                <a:sym typeface="Play"/>
              </a:rPr>
              <a:t>Interface VPC endpoints</a:t>
            </a:r>
            <a:endParaRPr/>
          </a:p>
        </p:txBody>
      </p:sp>
      <p:grpSp>
        <p:nvGrpSpPr>
          <p:cNvPr descr="Architectural diagram of an AWS VPC with an Interface VPC endpoint. See full description in student notes.&#10;" id="1731" name="Google Shape;1731;p156"/>
          <p:cNvGrpSpPr/>
          <p:nvPr/>
        </p:nvGrpSpPr>
        <p:grpSpPr>
          <a:xfrm>
            <a:off x="603025" y="1493652"/>
            <a:ext cx="10985949" cy="4648731"/>
            <a:chOff x="603025" y="1493652"/>
            <a:chExt cx="10985949" cy="4648731"/>
          </a:xfrm>
        </p:grpSpPr>
        <p:sp>
          <p:nvSpPr>
            <p:cNvPr id="1732" name="Google Shape;1732;p156"/>
            <p:cNvSpPr/>
            <p:nvPr/>
          </p:nvSpPr>
          <p:spPr>
            <a:xfrm>
              <a:off x="1169977" y="3178149"/>
              <a:ext cx="3985184" cy="2357947"/>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a:t>
              </a:r>
              <a:endParaRPr/>
            </a:p>
          </p:txBody>
        </p:sp>
        <p:sp>
          <p:nvSpPr>
            <p:cNvPr id="1733" name="Google Shape;1733;p156"/>
            <p:cNvSpPr/>
            <p:nvPr/>
          </p:nvSpPr>
          <p:spPr>
            <a:xfrm>
              <a:off x="3986801" y="3828654"/>
              <a:ext cx="419100" cy="12328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734" name="Google Shape;1734;p156"/>
            <p:cNvSpPr/>
            <p:nvPr/>
          </p:nvSpPr>
          <p:spPr>
            <a:xfrm rot="10800000">
              <a:off x="8187379" y="3495540"/>
              <a:ext cx="938450" cy="1332257"/>
            </a:xfrm>
            <a:custGeom>
              <a:rect b="b" l="l" r="r" t="t"/>
              <a:pathLst>
                <a:path extrusionOk="0" h="1574800" w="622300">
                  <a:moveTo>
                    <a:pt x="0" y="0"/>
                  </a:moveTo>
                  <a:lnTo>
                    <a:pt x="622300" y="0"/>
                  </a:lnTo>
                  <a:lnTo>
                    <a:pt x="622300" y="1574800"/>
                  </a:lnTo>
                  <a:lnTo>
                    <a:pt x="482600" y="1574800"/>
                  </a:lnTo>
                  <a:lnTo>
                    <a:pt x="0" y="1574800"/>
                  </a:lnTo>
                </a:path>
              </a:pathLst>
            </a:cu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cxnSp>
          <p:nvCxnSpPr>
            <p:cNvPr id="1735" name="Google Shape;1735;p156"/>
            <p:cNvCxnSpPr/>
            <p:nvPr/>
          </p:nvCxnSpPr>
          <p:spPr>
            <a:xfrm>
              <a:off x="6244085" y="4236220"/>
              <a:ext cx="1943294" cy="7595"/>
            </a:xfrm>
            <a:prstGeom prst="straightConnector1">
              <a:avLst/>
            </a:prstGeom>
            <a:noFill/>
            <a:ln cap="flat" cmpd="sng" w="25400">
              <a:solidFill>
                <a:schemeClr val="dk2"/>
              </a:solidFill>
              <a:prstDash val="solid"/>
              <a:round/>
              <a:headEnd len="med" w="med" type="stealth"/>
              <a:tailEnd len="sm" w="sm" type="none"/>
            </a:ln>
            <a:effectLst>
              <a:outerShdw blurRad="63500" sx="0" rotWithShape="0" dir="2700000" dist="37357" sy="0">
                <a:srgbClr val="000000"/>
              </a:outerShdw>
              <a:reflection blurRad="0" dir="0" dist="0" endA="0" endPos="0" kx="0" rotWithShape="0" algn="bl" stPos="0" sy="-100000" ky="0"/>
            </a:effectLst>
          </p:spPr>
        </p:cxnSp>
        <p:sp>
          <p:nvSpPr>
            <p:cNvPr id="1736" name="Google Shape;1736;p156"/>
            <p:cNvSpPr/>
            <p:nvPr/>
          </p:nvSpPr>
          <p:spPr>
            <a:xfrm>
              <a:off x="988464" y="2377230"/>
              <a:ext cx="6636575" cy="3496796"/>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VPC</a:t>
              </a:r>
              <a:endParaRPr/>
            </a:p>
          </p:txBody>
        </p:sp>
        <p:sp>
          <p:nvSpPr>
            <p:cNvPr id="1737" name="Google Shape;1737;p156"/>
            <p:cNvSpPr/>
            <p:nvPr/>
          </p:nvSpPr>
          <p:spPr>
            <a:xfrm>
              <a:off x="5755767" y="3864396"/>
              <a:ext cx="419100" cy="12328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738" name="Google Shape;1738;p156"/>
            <p:cNvPicPr preferRelativeResize="0"/>
            <p:nvPr/>
          </p:nvPicPr>
          <p:blipFill rotWithShape="1">
            <a:blip r:embed="rId3">
              <a:alphaModFix/>
            </a:blip>
            <a:srcRect b="0" l="0" r="0" t="0"/>
            <a:stretch/>
          </p:blipFill>
          <p:spPr>
            <a:xfrm>
              <a:off x="988464" y="2369940"/>
              <a:ext cx="381000" cy="381000"/>
            </a:xfrm>
            <a:prstGeom prst="rect">
              <a:avLst/>
            </a:prstGeom>
            <a:noFill/>
            <a:ln>
              <a:noFill/>
            </a:ln>
          </p:spPr>
        </p:pic>
        <p:sp>
          <p:nvSpPr>
            <p:cNvPr id="1739" name="Google Shape;1739;p156"/>
            <p:cNvSpPr/>
            <p:nvPr/>
          </p:nvSpPr>
          <p:spPr>
            <a:xfrm>
              <a:off x="673945" y="1935441"/>
              <a:ext cx="10735101" cy="4050699"/>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a:t>
              </a:r>
              <a:endParaRPr/>
            </a:p>
          </p:txBody>
        </p:sp>
        <p:pic>
          <p:nvPicPr>
            <p:cNvPr id="1740" name="Google Shape;1740;p156"/>
            <p:cNvPicPr preferRelativeResize="0"/>
            <p:nvPr/>
          </p:nvPicPr>
          <p:blipFill rotWithShape="1">
            <a:blip r:embed="rId4">
              <a:alphaModFix/>
            </a:blip>
            <a:srcRect b="0" l="0" r="0" t="0"/>
            <a:stretch/>
          </p:blipFill>
          <p:spPr>
            <a:xfrm>
              <a:off x="673945" y="1935441"/>
              <a:ext cx="381000" cy="381000"/>
            </a:xfrm>
            <a:prstGeom prst="rect">
              <a:avLst/>
            </a:prstGeom>
            <a:noFill/>
            <a:ln>
              <a:noFill/>
            </a:ln>
          </p:spPr>
        </p:pic>
        <p:sp>
          <p:nvSpPr>
            <p:cNvPr id="1741" name="Google Shape;1741;p156"/>
            <p:cNvSpPr/>
            <p:nvPr/>
          </p:nvSpPr>
          <p:spPr>
            <a:xfrm>
              <a:off x="603025" y="1493652"/>
              <a:ext cx="10985949" cy="4648731"/>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account</a:t>
              </a:r>
              <a:endParaRPr/>
            </a:p>
          </p:txBody>
        </p:sp>
        <p:pic>
          <p:nvPicPr>
            <p:cNvPr id="1742" name="Google Shape;1742;p156"/>
            <p:cNvPicPr preferRelativeResize="0"/>
            <p:nvPr/>
          </p:nvPicPr>
          <p:blipFill rotWithShape="1">
            <a:blip r:embed="rId5">
              <a:alphaModFix/>
            </a:blip>
            <a:srcRect b="0" l="0" r="0" t="0"/>
            <a:stretch/>
          </p:blipFill>
          <p:spPr>
            <a:xfrm>
              <a:off x="607464" y="1493652"/>
              <a:ext cx="381000" cy="381000"/>
            </a:xfrm>
            <a:prstGeom prst="rect">
              <a:avLst/>
            </a:prstGeom>
            <a:noFill/>
            <a:ln>
              <a:noFill/>
            </a:ln>
          </p:spPr>
        </p:pic>
        <p:sp>
          <p:nvSpPr>
            <p:cNvPr id="1743" name="Google Shape;1743;p156"/>
            <p:cNvSpPr txBox="1"/>
            <p:nvPr/>
          </p:nvSpPr>
          <p:spPr>
            <a:xfrm>
              <a:off x="4660413" y="4482369"/>
              <a:ext cx="28321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Interface VPC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endpoint</a:t>
              </a:r>
              <a:endParaRPr/>
            </a:p>
          </p:txBody>
        </p:sp>
        <p:pic>
          <p:nvPicPr>
            <p:cNvPr id="1744" name="Google Shape;1744;p156"/>
            <p:cNvPicPr preferRelativeResize="0"/>
            <p:nvPr/>
          </p:nvPicPr>
          <p:blipFill rotWithShape="1">
            <a:blip r:embed="rId6">
              <a:alphaModFix/>
            </a:blip>
            <a:srcRect b="0" l="0" r="0" t="0"/>
            <a:stretch/>
          </p:blipFill>
          <p:spPr>
            <a:xfrm>
              <a:off x="5621656" y="3912305"/>
              <a:ext cx="630345" cy="630345"/>
            </a:xfrm>
            <a:prstGeom prst="rect">
              <a:avLst/>
            </a:prstGeom>
            <a:noFill/>
            <a:ln>
              <a:noFill/>
            </a:ln>
          </p:spPr>
        </p:pic>
        <p:sp>
          <p:nvSpPr>
            <p:cNvPr id="1745" name="Google Shape;1745;p156"/>
            <p:cNvSpPr txBox="1"/>
            <p:nvPr/>
          </p:nvSpPr>
          <p:spPr>
            <a:xfrm>
              <a:off x="8568505" y="5097266"/>
              <a:ext cx="223996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S3 bucket</a:t>
              </a:r>
              <a:endParaRPr/>
            </a:p>
          </p:txBody>
        </p:sp>
        <p:pic>
          <p:nvPicPr>
            <p:cNvPr id="1746" name="Google Shape;1746;p156"/>
            <p:cNvPicPr preferRelativeResize="0"/>
            <p:nvPr/>
          </p:nvPicPr>
          <p:blipFill rotWithShape="1">
            <a:blip r:embed="rId7">
              <a:alphaModFix/>
            </a:blip>
            <a:srcRect b="0" l="0" r="0" t="0"/>
            <a:stretch/>
          </p:blipFill>
          <p:spPr>
            <a:xfrm>
              <a:off x="9125828" y="2888442"/>
              <a:ext cx="1038750" cy="1038750"/>
            </a:xfrm>
            <a:prstGeom prst="rect">
              <a:avLst/>
            </a:prstGeom>
            <a:noFill/>
            <a:ln>
              <a:noFill/>
            </a:ln>
          </p:spPr>
        </p:pic>
        <p:sp>
          <p:nvSpPr>
            <p:cNvPr id="1747" name="Google Shape;1747;p156"/>
            <p:cNvSpPr txBox="1"/>
            <p:nvPr/>
          </p:nvSpPr>
          <p:spPr>
            <a:xfrm>
              <a:off x="8525222" y="3618153"/>
              <a:ext cx="223996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Other managed AWS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services</a:t>
              </a:r>
              <a:endParaRPr/>
            </a:p>
          </p:txBody>
        </p:sp>
        <p:sp>
          <p:nvSpPr>
            <p:cNvPr id="1748" name="Google Shape;1748;p156"/>
            <p:cNvSpPr txBox="1"/>
            <p:nvPr/>
          </p:nvSpPr>
          <p:spPr>
            <a:xfrm>
              <a:off x="1495615" y="4617635"/>
              <a:ext cx="1963942"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a:t>
              </a:r>
              <a:endParaRPr/>
            </a:p>
          </p:txBody>
        </p:sp>
        <p:pic>
          <p:nvPicPr>
            <p:cNvPr id="1749" name="Google Shape;1749;p156"/>
            <p:cNvPicPr preferRelativeResize="0"/>
            <p:nvPr/>
          </p:nvPicPr>
          <p:blipFill rotWithShape="1">
            <a:blip r:embed="rId8">
              <a:alphaModFix/>
            </a:blip>
            <a:srcRect b="0" l="0" r="0" t="0"/>
            <a:stretch/>
          </p:blipFill>
          <p:spPr>
            <a:xfrm>
              <a:off x="1896184" y="3864469"/>
              <a:ext cx="736501" cy="736501"/>
            </a:xfrm>
            <a:prstGeom prst="rect">
              <a:avLst/>
            </a:prstGeom>
            <a:noFill/>
            <a:ln>
              <a:noFill/>
            </a:ln>
          </p:spPr>
        </p:pic>
        <p:pic>
          <p:nvPicPr>
            <p:cNvPr id="1750" name="Google Shape;1750;p156"/>
            <p:cNvPicPr preferRelativeResize="0"/>
            <p:nvPr/>
          </p:nvPicPr>
          <p:blipFill rotWithShape="1">
            <a:blip r:embed="rId9">
              <a:alphaModFix/>
            </a:blip>
            <a:srcRect b="0" l="0" r="0" t="0"/>
            <a:stretch/>
          </p:blipFill>
          <p:spPr>
            <a:xfrm>
              <a:off x="9235373" y="4391989"/>
              <a:ext cx="769013" cy="769013"/>
            </a:xfrm>
            <a:prstGeom prst="rect">
              <a:avLst/>
            </a:prstGeom>
            <a:noFill/>
            <a:ln>
              <a:noFill/>
            </a:ln>
          </p:spPr>
        </p:pic>
        <p:pic>
          <p:nvPicPr>
            <p:cNvPr id="1751" name="Google Shape;1751;p156"/>
            <p:cNvPicPr preferRelativeResize="0"/>
            <p:nvPr/>
          </p:nvPicPr>
          <p:blipFill rotWithShape="1">
            <a:blip r:embed="rId10">
              <a:alphaModFix/>
            </a:blip>
            <a:srcRect b="0" l="0" r="0" t="0"/>
            <a:stretch/>
          </p:blipFill>
          <p:spPr>
            <a:xfrm>
              <a:off x="1169977" y="3188333"/>
              <a:ext cx="381000" cy="381000"/>
            </a:xfrm>
            <a:prstGeom prst="rect">
              <a:avLst/>
            </a:prstGeom>
            <a:noFill/>
            <a:ln>
              <a:noFill/>
            </a:ln>
          </p:spPr>
        </p:pic>
        <p:sp>
          <p:nvSpPr>
            <p:cNvPr id="1752" name="Google Shape;1752;p156"/>
            <p:cNvSpPr txBox="1"/>
            <p:nvPr/>
          </p:nvSpPr>
          <p:spPr>
            <a:xfrm>
              <a:off x="6167847" y="3257809"/>
              <a:ext cx="164714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IAM policy</a:t>
              </a:r>
              <a:endParaRPr/>
            </a:p>
          </p:txBody>
        </p:sp>
        <p:pic>
          <p:nvPicPr>
            <p:cNvPr id="1753" name="Google Shape;1753;p156"/>
            <p:cNvPicPr preferRelativeResize="0"/>
            <p:nvPr/>
          </p:nvPicPr>
          <p:blipFill rotWithShape="1">
            <a:blip r:embed="rId11">
              <a:alphaModFix/>
            </a:blip>
            <a:srcRect b="0" l="0" r="0" t="0"/>
            <a:stretch/>
          </p:blipFill>
          <p:spPr>
            <a:xfrm>
              <a:off x="6493711" y="2637339"/>
              <a:ext cx="615216" cy="615216"/>
            </a:xfrm>
            <a:prstGeom prst="rect">
              <a:avLst/>
            </a:prstGeom>
            <a:noFill/>
            <a:ln>
              <a:noFill/>
            </a:ln>
          </p:spPr>
        </p:pic>
        <p:cxnSp>
          <p:nvCxnSpPr>
            <p:cNvPr id="1754" name="Google Shape;1754;p156"/>
            <p:cNvCxnSpPr/>
            <p:nvPr/>
          </p:nvCxnSpPr>
          <p:spPr>
            <a:xfrm flipH="1">
              <a:off x="6132977" y="3090230"/>
              <a:ext cx="422236" cy="939804"/>
            </a:xfrm>
            <a:prstGeom prst="straightConnector1">
              <a:avLst/>
            </a:prstGeom>
            <a:noFill/>
            <a:ln cap="flat" cmpd="sng" w="15875">
              <a:solidFill>
                <a:srgbClr val="DD344C"/>
              </a:solidFill>
              <a:prstDash val="dot"/>
              <a:round/>
              <a:headEnd len="sm" w="sm" type="none"/>
              <a:tailEnd len="sm" w="sm" type="none"/>
            </a:ln>
          </p:spPr>
        </p:cxnSp>
        <p:cxnSp>
          <p:nvCxnSpPr>
            <p:cNvPr id="1755" name="Google Shape;1755;p156"/>
            <p:cNvCxnSpPr>
              <a:stCxn id="1756" idx="3"/>
              <a:endCxn id="1744" idx="1"/>
            </p:cNvCxnSpPr>
            <p:nvPr/>
          </p:nvCxnSpPr>
          <p:spPr>
            <a:xfrm flipH="1" rot="10800000">
              <a:off x="4493160" y="4227620"/>
              <a:ext cx="1128600" cy="51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757" name="Google Shape;1757;p156"/>
            <p:cNvSpPr txBox="1"/>
            <p:nvPr/>
          </p:nvSpPr>
          <p:spPr>
            <a:xfrm>
              <a:off x="3288105" y="4483845"/>
              <a:ext cx="171294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Elastic network interface</a:t>
              </a:r>
              <a:endParaRPr/>
            </a:p>
          </p:txBody>
        </p:sp>
        <p:pic>
          <p:nvPicPr>
            <p:cNvPr id="1756" name="Google Shape;1756;p156"/>
            <p:cNvPicPr preferRelativeResize="0"/>
            <p:nvPr/>
          </p:nvPicPr>
          <p:blipFill rotWithShape="1">
            <a:blip r:embed="rId12">
              <a:alphaModFix/>
            </a:blip>
            <a:srcRect b="0" l="0" r="0" t="0"/>
            <a:stretch/>
          </p:blipFill>
          <p:spPr>
            <a:xfrm>
              <a:off x="3874565" y="3923422"/>
              <a:ext cx="618595" cy="618595"/>
            </a:xfrm>
            <a:prstGeom prst="rect">
              <a:avLst/>
            </a:prstGeom>
            <a:noFill/>
            <a:ln>
              <a:noFill/>
            </a:ln>
          </p:spPr>
        </p:pic>
        <p:cxnSp>
          <p:nvCxnSpPr>
            <p:cNvPr id="1758" name="Google Shape;1758;p156"/>
            <p:cNvCxnSpPr>
              <a:stCxn id="1749" idx="3"/>
              <a:endCxn id="1756" idx="1"/>
            </p:cNvCxnSpPr>
            <p:nvPr/>
          </p:nvCxnSpPr>
          <p:spPr>
            <a:xfrm>
              <a:off x="2632685" y="4232720"/>
              <a:ext cx="12420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759" name="Google Shape;1759;p156"/>
            <p:cNvSpPr/>
            <p:nvPr/>
          </p:nvSpPr>
          <p:spPr>
            <a:xfrm>
              <a:off x="3288104" y="3596363"/>
              <a:ext cx="1667663" cy="1564640"/>
            </a:xfrm>
            <a:prstGeom prst="rect">
              <a:avLst/>
            </a:prstGeom>
            <a:noFill/>
            <a:ln cap="flat" cmpd="sng" w="15875">
              <a:solidFill>
                <a:srgbClr val="DD344C"/>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group</a:t>
              </a:r>
              <a:endParaRPr/>
            </a:p>
          </p:txBody>
        </p:sp>
        <p:sp>
          <p:nvSpPr>
            <p:cNvPr id="1760" name="Google Shape;1760;p156"/>
            <p:cNvSpPr/>
            <p:nvPr/>
          </p:nvSpPr>
          <p:spPr>
            <a:xfrm>
              <a:off x="1054945" y="2804439"/>
              <a:ext cx="4265704" cy="2910561"/>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a:t>
              </a:r>
              <a:endParaRPr/>
            </a:p>
          </p:txBody>
        </p:sp>
        <p:sp>
          <p:nvSpPr>
            <p:cNvPr id="1761" name="Google Shape;1761;p156"/>
            <p:cNvSpPr/>
            <p:nvPr/>
          </p:nvSpPr>
          <p:spPr>
            <a:xfrm>
              <a:off x="5924294" y="5257923"/>
              <a:ext cx="2618852" cy="353943"/>
            </a:xfrm>
            <a:custGeom>
              <a:rect b="b" l="l" r="r" t="t"/>
              <a:pathLst>
                <a:path extrusionOk="0" h="120000" w="120000">
                  <a:moveTo>
                    <a:pt x="0" y="0"/>
                  </a:moveTo>
                  <a:lnTo>
                    <a:pt x="120000" y="0"/>
                  </a:lnTo>
                  <a:lnTo>
                    <a:pt x="120000" y="120000"/>
                  </a:lnTo>
                  <a:lnTo>
                    <a:pt x="0" y="120000"/>
                  </a:lnTo>
                  <a:close/>
                </a:path>
                <a:path extrusionOk="0" fill="none" h="120000" w="120000">
                  <a:moveTo>
                    <a:pt x="60072" y="-6829"/>
                  </a:moveTo>
                  <a:lnTo>
                    <a:pt x="60394" y="-34906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700">
                  <a:solidFill>
                    <a:schemeClr val="lt1"/>
                  </a:solidFill>
                  <a:latin typeface="Play"/>
                  <a:ea typeface="Play"/>
                  <a:cs typeface="Play"/>
                  <a:sym typeface="Play"/>
                </a:rPr>
                <a:t>AWS PrivateLink network</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67" name="Google Shape;1767;p15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How to set up an interface VPC endpoint</a:t>
            </a:r>
            <a:endParaRPr b="1">
              <a:latin typeface="Play"/>
              <a:ea typeface="Play"/>
              <a:cs typeface="Play"/>
              <a:sym typeface="Play"/>
            </a:endParaRPr>
          </a:p>
        </p:txBody>
      </p:sp>
      <p:grpSp>
        <p:nvGrpSpPr>
          <p:cNvPr descr="Architectural diagram of an EC2 instance connecting to an Amazon S3 bucket through an Interface VPC endpoint and ENI. See full description in student notes." id="1768" name="Google Shape;1768;p157"/>
          <p:cNvGrpSpPr/>
          <p:nvPr/>
        </p:nvGrpSpPr>
        <p:grpSpPr>
          <a:xfrm>
            <a:off x="1447825" y="1415530"/>
            <a:ext cx="8910911" cy="4648731"/>
            <a:chOff x="1447825" y="1415530"/>
            <a:chExt cx="8910911" cy="4648731"/>
          </a:xfrm>
        </p:grpSpPr>
        <p:sp>
          <p:nvSpPr>
            <p:cNvPr id="1769" name="Google Shape;1769;p157"/>
            <p:cNvSpPr/>
            <p:nvPr/>
          </p:nvSpPr>
          <p:spPr>
            <a:xfrm>
              <a:off x="2014777" y="3100027"/>
              <a:ext cx="3985184" cy="2177651"/>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a:t>
              </a:r>
              <a:endParaRPr/>
            </a:p>
          </p:txBody>
        </p:sp>
        <p:sp>
          <p:nvSpPr>
            <p:cNvPr id="1770" name="Google Shape;1770;p157"/>
            <p:cNvSpPr/>
            <p:nvPr/>
          </p:nvSpPr>
          <p:spPr>
            <a:xfrm>
              <a:off x="4831601" y="3750532"/>
              <a:ext cx="419100" cy="12328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771" name="Google Shape;1771;p157"/>
            <p:cNvSpPr/>
            <p:nvPr/>
          </p:nvSpPr>
          <p:spPr>
            <a:xfrm>
              <a:off x="1833264" y="2299108"/>
              <a:ext cx="4964585" cy="330794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VPC</a:t>
              </a:r>
              <a:endParaRPr/>
            </a:p>
          </p:txBody>
        </p:sp>
        <p:sp>
          <p:nvSpPr>
            <p:cNvPr id="1772" name="Google Shape;1772;p157"/>
            <p:cNvSpPr/>
            <p:nvPr/>
          </p:nvSpPr>
          <p:spPr>
            <a:xfrm>
              <a:off x="6600567" y="3834183"/>
              <a:ext cx="419100" cy="10394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773" name="Google Shape;1773;p157"/>
            <p:cNvPicPr preferRelativeResize="0"/>
            <p:nvPr/>
          </p:nvPicPr>
          <p:blipFill rotWithShape="1">
            <a:blip r:embed="rId3">
              <a:alphaModFix/>
            </a:blip>
            <a:srcRect b="0" l="0" r="0" t="0"/>
            <a:stretch/>
          </p:blipFill>
          <p:spPr>
            <a:xfrm>
              <a:off x="1833264" y="2291818"/>
              <a:ext cx="381000" cy="381000"/>
            </a:xfrm>
            <a:prstGeom prst="rect">
              <a:avLst/>
            </a:prstGeom>
            <a:noFill/>
            <a:ln>
              <a:noFill/>
            </a:ln>
          </p:spPr>
        </p:pic>
        <p:sp>
          <p:nvSpPr>
            <p:cNvPr id="1774" name="Google Shape;1774;p157"/>
            <p:cNvSpPr/>
            <p:nvPr/>
          </p:nvSpPr>
          <p:spPr>
            <a:xfrm>
              <a:off x="1518746" y="1857319"/>
              <a:ext cx="8747876" cy="4050699"/>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a:t>
              </a:r>
              <a:endParaRPr/>
            </a:p>
          </p:txBody>
        </p:sp>
        <p:pic>
          <p:nvPicPr>
            <p:cNvPr id="1775" name="Google Shape;1775;p157"/>
            <p:cNvPicPr preferRelativeResize="0"/>
            <p:nvPr/>
          </p:nvPicPr>
          <p:blipFill rotWithShape="1">
            <a:blip r:embed="rId4">
              <a:alphaModFix/>
            </a:blip>
            <a:srcRect b="0" l="0" r="0" t="0"/>
            <a:stretch/>
          </p:blipFill>
          <p:spPr>
            <a:xfrm>
              <a:off x="1518745" y="1857319"/>
              <a:ext cx="381000" cy="381000"/>
            </a:xfrm>
            <a:prstGeom prst="rect">
              <a:avLst/>
            </a:prstGeom>
            <a:noFill/>
            <a:ln>
              <a:noFill/>
            </a:ln>
          </p:spPr>
        </p:pic>
        <p:sp>
          <p:nvSpPr>
            <p:cNvPr id="1776" name="Google Shape;1776;p157"/>
            <p:cNvSpPr/>
            <p:nvPr/>
          </p:nvSpPr>
          <p:spPr>
            <a:xfrm>
              <a:off x="1447825" y="1415530"/>
              <a:ext cx="8910911" cy="4648731"/>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account</a:t>
              </a:r>
              <a:endParaRPr/>
            </a:p>
          </p:txBody>
        </p:sp>
        <p:pic>
          <p:nvPicPr>
            <p:cNvPr id="1777" name="Google Shape;1777;p157"/>
            <p:cNvPicPr preferRelativeResize="0"/>
            <p:nvPr/>
          </p:nvPicPr>
          <p:blipFill rotWithShape="1">
            <a:blip r:embed="rId5">
              <a:alphaModFix/>
            </a:blip>
            <a:srcRect b="0" l="0" r="0" t="0"/>
            <a:stretch/>
          </p:blipFill>
          <p:spPr>
            <a:xfrm>
              <a:off x="1452264" y="1415530"/>
              <a:ext cx="381000" cy="381000"/>
            </a:xfrm>
            <a:prstGeom prst="rect">
              <a:avLst/>
            </a:prstGeom>
            <a:noFill/>
            <a:ln>
              <a:noFill/>
            </a:ln>
          </p:spPr>
        </p:pic>
        <p:sp>
          <p:nvSpPr>
            <p:cNvPr id="1778" name="Google Shape;1778;p157"/>
            <p:cNvSpPr txBox="1"/>
            <p:nvPr/>
          </p:nvSpPr>
          <p:spPr>
            <a:xfrm>
              <a:off x="6037048" y="4387854"/>
              <a:ext cx="170163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Interface VPC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endpoint</a:t>
              </a:r>
              <a:endParaRPr/>
            </a:p>
          </p:txBody>
        </p:sp>
        <p:pic>
          <p:nvPicPr>
            <p:cNvPr id="1779" name="Google Shape;1779;p157"/>
            <p:cNvPicPr preferRelativeResize="0"/>
            <p:nvPr/>
          </p:nvPicPr>
          <p:blipFill rotWithShape="1">
            <a:blip r:embed="rId6">
              <a:alphaModFix/>
            </a:blip>
            <a:srcRect b="0" l="0" r="0" t="0"/>
            <a:stretch/>
          </p:blipFill>
          <p:spPr>
            <a:xfrm>
              <a:off x="6466456" y="3834183"/>
              <a:ext cx="630345" cy="630345"/>
            </a:xfrm>
            <a:prstGeom prst="rect">
              <a:avLst/>
            </a:prstGeom>
            <a:noFill/>
            <a:ln>
              <a:noFill/>
            </a:ln>
          </p:spPr>
        </p:pic>
        <p:sp>
          <p:nvSpPr>
            <p:cNvPr id="1780" name="Google Shape;1780;p157"/>
            <p:cNvSpPr txBox="1"/>
            <p:nvPr/>
          </p:nvSpPr>
          <p:spPr>
            <a:xfrm>
              <a:off x="8026659" y="4488344"/>
              <a:ext cx="223996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S3 bucket</a:t>
              </a:r>
              <a:endParaRPr/>
            </a:p>
          </p:txBody>
        </p:sp>
        <p:sp>
          <p:nvSpPr>
            <p:cNvPr id="1781" name="Google Shape;1781;p157"/>
            <p:cNvSpPr txBox="1"/>
            <p:nvPr/>
          </p:nvSpPr>
          <p:spPr>
            <a:xfrm>
              <a:off x="2175280" y="4474613"/>
              <a:ext cx="1963942"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a:t>
              </a:r>
              <a:endParaRPr/>
            </a:p>
          </p:txBody>
        </p:sp>
        <p:pic>
          <p:nvPicPr>
            <p:cNvPr id="1782" name="Google Shape;1782;p157"/>
            <p:cNvPicPr preferRelativeResize="0"/>
            <p:nvPr/>
          </p:nvPicPr>
          <p:blipFill rotWithShape="1">
            <a:blip r:embed="rId7">
              <a:alphaModFix/>
            </a:blip>
            <a:srcRect b="0" l="0" r="0" t="0"/>
            <a:stretch/>
          </p:blipFill>
          <p:spPr>
            <a:xfrm>
              <a:off x="2740984" y="3776408"/>
              <a:ext cx="736501" cy="736501"/>
            </a:xfrm>
            <a:prstGeom prst="rect">
              <a:avLst/>
            </a:prstGeom>
            <a:noFill/>
            <a:ln>
              <a:noFill/>
            </a:ln>
          </p:spPr>
        </p:pic>
        <p:pic>
          <p:nvPicPr>
            <p:cNvPr id="1783" name="Google Shape;1783;p157"/>
            <p:cNvPicPr preferRelativeResize="0"/>
            <p:nvPr/>
          </p:nvPicPr>
          <p:blipFill rotWithShape="1">
            <a:blip r:embed="rId8">
              <a:alphaModFix/>
            </a:blip>
            <a:srcRect b="0" l="0" r="0" t="0"/>
            <a:stretch/>
          </p:blipFill>
          <p:spPr>
            <a:xfrm>
              <a:off x="8638320" y="3773713"/>
              <a:ext cx="769013" cy="769013"/>
            </a:xfrm>
            <a:prstGeom prst="rect">
              <a:avLst/>
            </a:prstGeom>
            <a:noFill/>
            <a:ln>
              <a:noFill/>
            </a:ln>
          </p:spPr>
        </p:pic>
        <p:pic>
          <p:nvPicPr>
            <p:cNvPr id="1784" name="Google Shape;1784;p157"/>
            <p:cNvPicPr preferRelativeResize="0"/>
            <p:nvPr/>
          </p:nvPicPr>
          <p:blipFill rotWithShape="1">
            <a:blip r:embed="rId9">
              <a:alphaModFix/>
            </a:blip>
            <a:srcRect b="0" l="0" r="0" t="0"/>
            <a:stretch/>
          </p:blipFill>
          <p:spPr>
            <a:xfrm>
              <a:off x="2014777" y="3110211"/>
              <a:ext cx="381000" cy="381000"/>
            </a:xfrm>
            <a:prstGeom prst="rect">
              <a:avLst/>
            </a:prstGeom>
            <a:noFill/>
            <a:ln>
              <a:noFill/>
            </a:ln>
          </p:spPr>
        </p:pic>
        <p:cxnSp>
          <p:nvCxnSpPr>
            <p:cNvPr id="1785" name="Google Shape;1785;p157"/>
            <p:cNvCxnSpPr>
              <a:stCxn id="1786" idx="3"/>
              <a:endCxn id="1779" idx="1"/>
            </p:cNvCxnSpPr>
            <p:nvPr/>
          </p:nvCxnSpPr>
          <p:spPr>
            <a:xfrm>
              <a:off x="5337960" y="4144659"/>
              <a:ext cx="1128600" cy="48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787" name="Google Shape;1787;p157"/>
            <p:cNvSpPr txBox="1"/>
            <p:nvPr/>
          </p:nvSpPr>
          <p:spPr>
            <a:xfrm>
              <a:off x="3912603" y="4405723"/>
              <a:ext cx="193324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Elastic network interface endpoint</a:t>
              </a:r>
              <a:endParaRPr/>
            </a:p>
          </p:txBody>
        </p:sp>
        <p:pic>
          <p:nvPicPr>
            <p:cNvPr id="1786" name="Google Shape;1786;p157"/>
            <p:cNvPicPr preferRelativeResize="0"/>
            <p:nvPr/>
          </p:nvPicPr>
          <p:blipFill rotWithShape="1">
            <a:blip r:embed="rId10">
              <a:alphaModFix/>
            </a:blip>
            <a:srcRect b="0" l="0" r="0" t="0"/>
            <a:stretch/>
          </p:blipFill>
          <p:spPr>
            <a:xfrm>
              <a:off x="4719365" y="3835361"/>
              <a:ext cx="618595" cy="618595"/>
            </a:xfrm>
            <a:prstGeom prst="rect">
              <a:avLst/>
            </a:prstGeom>
            <a:noFill/>
            <a:ln>
              <a:noFill/>
            </a:ln>
          </p:spPr>
        </p:pic>
        <p:cxnSp>
          <p:nvCxnSpPr>
            <p:cNvPr id="1788" name="Google Shape;1788;p157"/>
            <p:cNvCxnSpPr>
              <a:stCxn id="1782" idx="3"/>
              <a:endCxn id="1786" idx="1"/>
            </p:cNvCxnSpPr>
            <p:nvPr/>
          </p:nvCxnSpPr>
          <p:spPr>
            <a:xfrm>
              <a:off x="3477485" y="4144659"/>
              <a:ext cx="12420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789" name="Google Shape;1789;p157"/>
            <p:cNvSpPr/>
            <p:nvPr/>
          </p:nvSpPr>
          <p:spPr>
            <a:xfrm>
              <a:off x="3996490" y="3518241"/>
              <a:ext cx="1804078" cy="1564640"/>
            </a:xfrm>
            <a:prstGeom prst="rect">
              <a:avLst/>
            </a:prstGeom>
            <a:noFill/>
            <a:ln cap="flat" cmpd="sng" w="15875">
              <a:solidFill>
                <a:srgbClr val="DD344C"/>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group</a:t>
              </a:r>
              <a:endParaRPr/>
            </a:p>
          </p:txBody>
        </p:sp>
        <p:sp>
          <p:nvSpPr>
            <p:cNvPr id="1790" name="Google Shape;1790;p157"/>
            <p:cNvSpPr/>
            <p:nvPr/>
          </p:nvSpPr>
          <p:spPr>
            <a:xfrm>
              <a:off x="1899745" y="2726317"/>
              <a:ext cx="4265704" cy="2716153"/>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a:t>
              </a:r>
              <a:endParaRPr/>
            </a:p>
          </p:txBody>
        </p:sp>
        <p:cxnSp>
          <p:nvCxnSpPr>
            <p:cNvPr id="1791" name="Google Shape;1791;p157"/>
            <p:cNvCxnSpPr>
              <a:stCxn id="1779" idx="3"/>
              <a:endCxn id="1783" idx="1"/>
            </p:cNvCxnSpPr>
            <p:nvPr/>
          </p:nvCxnSpPr>
          <p:spPr>
            <a:xfrm>
              <a:off x="7096801" y="4149356"/>
              <a:ext cx="1541400" cy="90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grpSp>
      <p:sp>
        <p:nvSpPr>
          <p:cNvPr id="1792" name="Google Shape;1792;p157"/>
          <p:cNvSpPr/>
          <p:nvPr/>
        </p:nvSpPr>
        <p:spPr>
          <a:xfrm>
            <a:off x="8768952" y="330119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793" name="Google Shape;1793;p157"/>
          <p:cNvSpPr/>
          <p:nvPr/>
        </p:nvSpPr>
        <p:spPr>
          <a:xfrm>
            <a:off x="1355712" y="2282480"/>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1794" name="Google Shape;1794;p157"/>
          <p:cNvSpPr/>
          <p:nvPr/>
        </p:nvSpPr>
        <p:spPr>
          <a:xfrm>
            <a:off x="1526900" y="310731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1795" name="Google Shape;1795;p157"/>
          <p:cNvSpPr/>
          <p:nvPr/>
        </p:nvSpPr>
        <p:spPr>
          <a:xfrm>
            <a:off x="3531362" y="352706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801" name="Google Shape;1801;p158"/>
          <p:cNvSpPr txBox="1"/>
          <p:nvPr>
            <p:ph type="title"/>
          </p:nvPr>
        </p:nvSpPr>
        <p:spPr>
          <a:xfrm>
            <a:off x="295806" y="131128"/>
            <a:ext cx="11466576" cy="4610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latin typeface="Play"/>
                <a:ea typeface="Play"/>
                <a:cs typeface="Play"/>
                <a:sym typeface="Play"/>
              </a:rPr>
              <a:t>Gateway VPC endpoints</a:t>
            </a:r>
            <a:endParaRPr/>
          </a:p>
        </p:txBody>
      </p:sp>
      <p:grpSp>
        <p:nvGrpSpPr>
          <p:cNvPr descr="Architectural diagram of an AWS VPC with two gateway VPC endpoints. See full description in student notes." id="1802" name="Google Shape;1802;p158"/>
          <p:cNvGrpSpPr/>
          <p:nvPr/>
        </p:nvGrpSpPr>
        <p:grpSpPr>
          <a:xfrm>
            <a:off x="778841" y="1801304"/>
            <a:ext cx="10634317" cy="4492487"/>
            <a:chOff x="778841" y="1801304"/>
            <a:chExt cx="10634317" cy="4492487"/>
          </a:xfrm>
        </p:grpSpPr>
        <p:sp>
          <p:nvSpPr>
            <p:cNvPr id="1803" name="Google Shape;1803;p158"/>
            <p:cNvSpPr/>
            <p:nvPr/>
          </p:nvSpPr>
          <p:spPr>
            <a:xfrm>
              <a:off x="1583359" y="2815094"/>
              <a:ext cx="4910666" cy="3299791"/>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VPC</a:t>
              </a:r>
              <a:endParaRPr/>
            </a:p>
          </p:txBody>
        </p:sp>
        <p:pic>
          <p:nvPicPr>
            <p:cNvPr id="1804" name="Google Shape;1804;p158"/>
            <p:cNvPicPr preferRelativeResize="0"/>
            <p:nvPr/>
          </p:nvPicPr>
          <p:blipFill rotWithShape="1">
            <a:blip r:embed="rId3">
              <a:alphaModFix/>
            </a:blip>
            <a:srcRect b="0" l="0" r="0" t="0"/>
            <a:stretch/>
          </p:blipFill>
          <p:spPr>
            <a:xfrm>
              <a:off x="1583358" y="2815094"/>
              <a:ext cx="381000" cy="381000"/>
            </a:xfrm>
            <a:prstGeom prst="rect">
              <a:avLst/>
            </a:prstGeom>
            <a:noFill/>
            <a:ln>
              <a:noFill/>
            </a:ln>
          </p:spPr>
        </p:pic>
        <p:sp>
          <p:nvSpPr>
            <p:cNvPr id="1805" name="Google Shape;1805;p158"/>
            <p:cNvSpPr/>
            <p:nvPr/>
          </p:nvSpPr>
          <p:spPr>
            <a:xfrm>
              <a:off x="849762" y="2243093"/>
              <a:ext cx="10406764" cy="3950201"/>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a:t>
              </a:r>
              <a:endParaRPr/>
            </a:p>
          </p:txBody>
        </p:sp>
        <p:pic>
          <p:nvPicPr>
            <p:cNvPr id="1806" name="Google Shape;1806;p158"/>
            <p:cNvPicPr preferRelativeResize="0"/>
            <p:nvPr/>
          </p:nvPicPr>
          <p:blipFill rotWithShape="1">
            <a:blip r:embed="rId4">
              <a:alphaModFix/>
            </a:blip>
            <a:srcRect b="0" l="0" r="0" t="0"/>
            <a:stretch/>
          </p:blipFill>
          <p:spPr>
            <a:xfrm>
              <a:off x="849761" y="2243093"/>
              <a:ext cx="381000" cy="381000"/>
            </a:xfrm>
            <a:prstGeom prst="rect">
              <a:avLst/>
            </a:prstGeom>
            <a:noFill/>
            <a:ln>
              <a:noFill/>
            </a:ln>
          </p:spPr>
        </p:pic>
        <p:sp>
          <p:nvSpPr>
            <p:cNvPr id="1807" name="Google Shape;1807;p158"/>
            <p:cNvSpPr/>
            <p:nvPr/>
          </p:nvSpPr>
          <p:spPr>
            <a:xfrm>
              <a:off x="778841" y="1801304"/>
              <a:ext cx="10634317" cy="4492487"/>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account</a:t>
              </a:r>
              <a:endParaRPr/>
            </a:p>
          </p:txBody>
        </p:sp>
        <p:pic>
          <p:nvPicPr>
            <p:cNvPr id="1808" name="Google Shape;1808;p158"/>
            <p:cNvPicPr preferRelativeResize="0"/>
            <p:nvPr/>
          </p:nvPicPr>
          <p:blipFill rotWithShape="1">
            <a:blip r:embed="rId5">
              <a:alphaModFix/>
            </a:blip>
            <a:srcRect b="0" l="0" r="0" t="0"/>
            <a:stretch/>
          </p:blipFill>
          <p:spPr>
            <a:xfrm>
              <a:off x="783280" y="1801304"/>
              <a:ext cx="381000" cy="381000"/>
            </a:xfrm>
            <a:prstGeom prst="rect">
              <a:avLst/>
            </a:prstGeom>
            <a:noFill/>
            <a:ln>
              <a:noFill/>
            </a:ln>
          </p:spPr>
        </p:pic>
        <p:sp>
          <p:nvSpPr>
            <p:cNvPr id="1809" name="Google Shape;1809;p158"/>
            <p:cNvSpPr/>
            <p:nvPr/>
          </p:nvSpPr>
          <p:spPr>
            <a:xfrm>
              <a:off x="6332208" y="5050897"/>
              <a:ext cx="419100" cy="8600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810" name="Google Shape;1810;p158"/>
            <p:cNvSpPr txBox="1"/>
            <p:nvPr/>
          </p:nvSpPr>
          <p:spPr>
            <a:xfrm>
              <a:off x="5310578" y="5634868"/>
              <a:ext cx="25273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Gateway VPC endpoint 2</a:t>
              </a:r>
              <a:endParaRPr/>
            </a:p>
          </p:txBody>
        </p:sp>
        <p:pic>
          <p:nvPicPr>
            <p:cNvPr id="1811" name="Google Shape;1811;p158"/>
            <p:cNvPicPr preferRelativeResize="0"/>
            <p:nvPr/>
          </p:nvPicPr>
          <p:blipFill rotWithShape="1">
            <a:blip r:embed="rId6">
              <a:alphaModFix/>
            </a:blip>
            <a:srcRect b="0" l="0" r="0" t="0"/>
            <a:stretch/>
          </p:blipFill>
          <p:spPr>
            <a:xfrm>
              <a:off x="6169629" y="5057519"/>
              <a:ext cx="630345" cy="630345"/>
            </a:xfrm>
            <a:prstGeom prst="rect">
              <a:avLst/>
            </a:prstGeom>
            <a:noFill/>
            <a:ln>
              <a:noFill/>
            </a:ln>
          </p:spPr>
        </p:pic>
        <p:sp>
          <p:nvSpPr>
            <p:cNvPr id="1812" name="Google Shape;1812;p158"/>
            <p:cNvSpPr txBox="1"/>
            <p:nvPr/>
          </p:nvSpPr>
          <p:spPr>
            <a:xfrm>
              <a:off x="8347700" y="5673974"/>
              <a:ext cx="297655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DynamoDB table</a:t>
              </a:r>
              <a:endParaRPr/>
            </a:p>
          </p:txBody>
        </p:sp>
        <p:sp>
          <p:nvSpPr>
            <p:cNvPr id="1813" name="Google Shape;1813;p158"/>
            <p:cNvSpPr txBox="1"/>
            <p:nvPr/>
          </p:nvSpPr>
          <p:spPr>
            <a:xfrm>
              <a:off x="8632089" y="4597545"/>
              <a:ext cx="223996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S3 bucket</a:t>
              </a:r>
              <a:endParaRPr/>
            </a:p>
          </p:txBody>
        </p:sp>
        <p:sp>
          <p:nvSpPr>
            <p:cNvPr id="1814" name="Google Shape;1814;p158"/>
            <p:cNvSpPr txBox="1"/>
            <p:nvPr/>
          </p:nvSpPr>
          <p:spPr>
            <a:xfrm>
              <a:off x="849761" y="5133309"/>
              <a:ext cx="3104263"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a:t>
              </a:r>
              <a:endParaRPr/>
            </a:p>
          </p:txBody>
        </p:sp>
        <p:pic>
          <p:nvPicPr>
            <p:cNvPr id="1815" name="Google Shape;1815;p158"/>
            <p:cNvPicPr preferRelativeResize="0"/>
            <p:nvPr/>
          </p:nvPicPr>
          <p:blipFill rotWithShape="1">
            <a:blip r:embed="rId7">
              <a:alphaModFix/>
            </a:blip>
            <a:srcRect b="0" l="0" r="0" t="0"/>
            <a:stretch/>
          </p:blipFill>
          <p:spPr>
            <a:xfrm>
              <a:off x="1982256" y="4286735"/>
              <a:ext cx="890138" cy="890138"/>
            </a:xfrm>
            <a:prstGeom prst="rect">
              <a:avLst/>
            </a:prstGeom>
            <a:noFill/>
            <a:ln>
              <a:noFill/>
            </a:ln>
          </p:spPr>
        </p:pic>
        <p:cxnSp>
          <p:nvCxnSpPr>
            <p:cNvPr id="1816" name="Google Shape;1816;p158"/>
            <p:cNvCxnSpPr>
              <a:stCxn id="1817" idx="3"/>
              <a:endCxn id="1818" idx="1"/>
            </p:cNvCxnSpPr>
            <p:nvPr/>
          </p:nvCxnSpPr>
          <p:spPr>
            <a:xfrm>
              <a:off x="6789987" y="4279382"/>
              <a:ext cx="2562900" cy="147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818" name="Google Shape;1818;p158"/>
            <p:cNvPicPr preferRelativeResize="0"/>
            <p:nvPr/>
          </p:nvPicPr>
          <p:blipFill rotWithShape="1">
            <a:blip r:embed="rId8">
              <a:alphaModFix/>
            </a:blip>
            <a:srcRect b="0" l="0" r="0" t="0"/>
            <a:stretch/>
          </p:blipFill>
          <p:spPr>
            <a:xfrm>
              <a:off x="9352746" y="3909469"/>
              <a:ext cx="769013" cy="769013"/>
            </a:xfrm>
            <a:prstGeom prst="rect">
              <a:avLst/>
            </a:prstGeom>
            <a:noFill/>
            <a:ln>
              <a:noFill/>
            </a:ln>
          </p:spPr>
        </p:pic>
        <p:pic>
          <p:nvPicPr>
            <p:cNvPr id="1819" name="Google Shape;1819;p158"/>
            <p:cNvPicPr preferRelativeResize="0"/>
            <p:nvPr/>
          </p:nvPicPr>
          <p:blipFill rotWithShape="1">
            <a:blip r:embed="rId9">
              <a:alphaModFix/>
            </a:blip>
            <a:srcRect b="0" l="0" r="0" t="0"/>
            <a:stretch/>
          </p:blipFill>
          <p:spPr>
            <a:xfrm>
              <a:off x="9421807" y="5022087"/>
              <a:ext cx="715031" cy="715031"/>
            </a:xfrm>
            <a:prstGeom prst="rect">
              <a:avLst/>
            </a:prstGeom>
            <a:noFill/>
            <a:ln>
              <a:noFill/>
            </a:ln>
          </p:spPr>
        </p:pic>
        <p:sp>
          <p:nvSpPr>
            <p:cNvPr id="1820" name="Google Shape;1820;p158"/>
            <p:cNvSpPr/>
            <p:nvPr/>
          </p:nvSpPr>
          <p:spPr>
            <a:xfrm>
              <a:off x="1659558" y="3312375"/>
              <a:ext cx="2107932" cy="2700153"/>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a:t>
              </a:r>
              <a:endParaRPr/>
            </a:p>
          </p:txBody>
        </p:sp>
        <p:pic>
          <p:nvPicPr>
            <p:cNvPr id="1821" name="Google Shape;1821;p158"/>
            <p:cNvPicPr preferRelativeResize="0"/>
            <p:nvPr/>
          </p:nvPicPr>
          <p:blipFill rotWithShape="1">
            <a:blip r:embed="rId10">
              <a:alphaModFix/>
            </a:blip>
            <a:srcRect b="0" l="0" r="0" t="0"/>
            <a:stretch/>
          </p:blipFill>
          <p:spPr>
            <a:xfrm>
              <a:off x="1667936" y="3307201"/>
              <a:ext cx="381000" cy="381000"/>
            </a:xfrm>
            <a:prstGeom prst="rect">
              <a:avLst/>
            </a:prstGeom>
            <a:noFill/>
            <a:ln>
              <a:noFill/>
            </a:ln>
          </p:spPr>
        </p:pic>
        <p:sp>
          <p:nvSpPr>
            <p:cNvPr id="1822" name="Google Shape;1822;p158"/>
            <p:cNvSpPr/>
            <p:nvPr/>
          </p:nvSpPr>
          <p:spPr>
            <a:xfrm>
              <a:off x="6292917" y="4034945"/>
              <a:ext cx="419100" cy="8600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823" name="Google Shape;1823;p158"/>
            <p:cNvSpPr txBox="1"/>
            <p:nvPr/>
          </p:nvSpPr>
          <p:spPr>
            <a:xfrm>
              <a:off x="5278323" y="4630466"/>
              <a:ext cx="25273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Gateway VPC endpoint 1</a:t>
              </a:r>
              <a:endParaRPr/>
            </a:p>
          </p:txBody>
        </p:sp>
        <p:pic>
          <p:nvPicPr>
            <p:cNvPr id="1817" name="Google Shape;1817;p158"/>
            <p:cNvPicPr preferRelativeResize="0"/>
            <p:nvPr/>
          </p:nvPicPr>
          <p:blipFill rotWithShape="1">
            <a:blip r:embed="rId6">
              <a:alphaModFix/>
            </a:blip>
            <a:srcRect b="0" l="0" r="0" t="0"/>
            <a:stretch/>
          </p:blipFill>
          <p:spPr>
            <a:xfrm>
              <a:off x="6159642" y="3964209"/>
              <a:ext cx="630345" cy="630345"/>
            </a:xfrm>
            <a:prstGeom prst="rect">
              <a:avLst/>
            </a:prstGeom>
            <a:noFill/>
            <a:ln>
              <a:noFill/>
            </a:ln>
          </p:spPr>
        </p:pic>
        <p:cxnSp>
          <p:nvCxnSpPr>
            <p:cNvPr id="1824" name="Google Shape;1824;p158"/>
            <p:cNvCxnSpPr>
              <a:stCxn id="1811" idx="3"/>
              <a:endCxn id="1819" idx="1"/>
            </p:cNvCxnSpPr>
            <p:nvPr/>
          </p:nvCxnSpPr>
          <p:spPr>
            <a:xfrm>
              <a:off x="6799974" y="5372692"/>
              <a:ext cx="2621700" cy="6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825" name="Google Shape;1825;p158"/>
            <p:cNvCxnSpPr>
              <a:endCxn id="1817" idx="1"/>
            </p:cNvCxnSpPr>
            <p:nvPr/>
          </p:nvCxnSpPr>
          <p:spPr>
            <a:xfrm flipH="1" rot="10800000">
              <a:off x="4289742" y="4279382"/>
              <a:ext cx="1869900" cy="181200"/>
            </a:xfrm>
            <a:prstGeom prst="bentConnector3">
              <a:avLst>
                <a:gd fmla="val -33"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826" name="Google Shape;1826;p158"/>
            <p:cNvCxnSpPr>
              <a:stCxn id="1827" idx="3"/>
              <a:endCxn id="1811" idx="1"/>
            </p:cNvCxnSpPr>
            <p:nvPr/>
          </p:nvCxnSpPr>
          <p:spPr>
            <a:xfrm>
              <a:off x="4589271" y="4729315"/>
              <a:ext cx="1580400" cy="643500"/>
            </a:xfrm>
            <a:prstGeom prst="bentConnector3">
              <a:avLst>
                <a:gd fmla="val 26427"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828" name="Google Shape;1828;p158"/>
            <p:cNvSpPr txBox="1"/>
            <p:nvPr/>
          </p:nvSpPr>
          <p:spPr>
            <a:xfrm>
              <a:off x="3669812" y="4980770"/>
              <a:ext cx="142785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Private subnet route table</a:t>
              </a:r>
              <a:endParaRPr/>
            </a:p>
          </p:txBody>
        </p:sp>
        <p:pic>
          <p:nvPicPr>
            <p:cNvPr id="1827" name="Google Shape;1827;p158"/>
            <p:cNvPicPr preferRelativeResize="0"/>
            <p:nvPr/>
          </p:nvPicPr>
          <p:blipFill rotWithShape="1">
            <a:blip r:embed="rId11">
              <a:alphaModFix/>
            </a:blip>
            <a:srcRect b="0" l="0" r="0" t="0"/>
            <a:stretch/>
          </p:blipFill>
          <p:spPr>
            <a:xfrm>
              <a:off x="4022663" y="4446011"/>
              <a:ext cx="566608" cy="566608"/>
            </a:xfrm>
            <a:prstGeom prst="rect">
              <a:avLst/>
            </a:prstGeom>
            <a:noFill/>
            <a:ln>
              <a:noFill/>
            </a:ln>
          </p:spPr>
        </p:pic>
        <p:cxnSp>
          <p:nvCxnSpPr>
            <p:cNvPr id="1829" name="Google Shape;1829;p158"/>
            <p:cNvCxnSpPr>
              <a:stCxn id="1815" idx="3"/>
              <a:endCxn id="1827" idx="1"/>
            </p:cNvCxnSpPr>
            <p:nvPr/>
          </p:nvCxnSpPr>
          <p:spPr>
            <a:xfrm flipH="1" rot="10800000">
              <a:off x="2872394" y="4729404"/>
              <a:ext cx="1150200" cy="24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830" name="Google Shape;1830;p158"/>
            <p:cNvCxnSpPr/>
            <p:nvPr/>
          </p:nvCxnSpPr>
          <p:spPr>
            <a:xfrm>
              <a:off x="4098978" y="2134913"/>
              <a:ext cx="0" cy="2345436"/>
            </a:xfrm>
            <a:prstGeom prst="straightConnector1">
              <a:avLst/>
            </a:prstGeom>
            <a:noFill/>
            <a:ln cap="flat" cmpd="sng" w="28575">
              <a:solidFill>
                <a:schemeClr val="dk1"/>
              </a:solidFill>
              <a:prstDash val="dot"/>
              <a:round/>
              <a:headEnd len="sm" w="sm" type="none"/>
              <a:tailEnd len="sm" w="sm" type="none"/>
            </a:ln>
          </p:spPr>
        </p:cxnSp>
      </p:grpSp>
      <p:graphicFrame>
        <p:nvGraphicFramePr>
          <p:cNvPr id="1831" name="Google Shape;1831;p158"/>
          <p:cNvGraphicFramePr/>
          <p:nvPr/>
        </p:nvGraphicFramePr>
        <p:xfrm>
          <a:off x="3283404" y="675933"/>
          <a:ext cx="3000000" cy="3000000"/>
        </p:xfrm>
        <a:graphic>
          <a:graphicData uri="http://schemas.openxmlformats.org/drawingml/2006/table">
            <a:tbl>
              <a:tblPr bandRow="1" firstRow="1">
                <a:noFill/>
                <a:tableStyleId>{C6C3AEC5-3F7B-4145-811E-6C8585CAFB2E}</a:tableStyleId>
              </a:tblPr>
              <a:tblGrid>
                <a:gridCol w="1450175"/>
                <a:gridCol w="3060100"/>
              </a:tblGrid>
              <a:tr h="332625">
                <a:tc gridSpan="2">
                  <a:txBody>
                    <a:bodyPr/>
                    <a:lstStyle/>
                    <a:p>
                      <a:pPr indent="0" lvl="0" marL="0" marR="0" rtl="0" algn="ctr">
                        <a:lnSpc>
                          <a:spcPct val="100000"/>
                        </a:lnSpc>
                        <a:spcBef>
                          <a:spcPts val="0"/>
                        </a:spcBef>
                        <a:spcAft>
                          <a:spcPts val="0"/>
                        </a:spcAft>
                        <a:buClr>
                          <a:schemeClr val="lt1"/>
                        </a:buClr>
                        <a:buSzPts val="1600"/>
                        <a:buFont typeface="Play"/>
                        <a:buNone/>
                      </a:pPr>
                      <a:r>
                        <a:rPr b="0" lang="en-US" sz="1600">
                          <a:solidFill>
                            <a:schemeClr val="lt1"/>
                          </a:solidFill>
                        </a:rPr>
                        <a:t>Private subnet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latin typeface="Play"/>
                          <a:ea typeface="Play"/>
                          <a:cs typeface="Play"/>
                          <a:sym typeface="Play"/>
                        </a:rPr>
                        <a:t>Prefix list 1 id </a:t>
                      </a:r>
                      <a:endParaRPr/>
                    </a:p>
                  </a:txBody>
                  <a:tcPr marT="45725" marB="45725" marR="91450" marL="91450" anchor="ctr"/>
                </a:tc>
                <a:tc>
                  <a:txBody>
                    <a:bodyPr/>
                    <a:lstStyle/>
                    <a:p>
                      <a:pPr indent="0" lvl="0" marL="0" marR="0" rtl="0" algn="l">
                        <a:spcBef>
                          <a:spcPts val="0"/>
                        </a:spcBef>
                        <a:spcAft>
                          <a:spcPts val="0"/>
                        </a:spcAft>
                        <a:buNone/>
                      </a:pPr>
                      <a:r>
                        <a:rPr lang="en-US" sz="1600"/>
                        <a:t>Gateway VPC endpoint 1</a:t>
                      </a:r>
                      <a:endParaRPr sz="1600">
                        <a:latin typeface="Play"/>
                        <a:ea typeface="Play"/>
                        <a:cs typeface="Play"/>
                        <a:sym typeface="Play"/>
                      </a:endParaRPr>
                    </a:p>
                  </a:txBody>
                  <a:tcPr marT="45725" marB="45725" marR="91450" marL="91450" anchor="ctr"/>
                </a:tc>
              </a:tr>
              <a:tr h="367950">
                <a:tc>
                  <a:txBody>
                    <a:bodyPr/>
                    <a:lstStyle/>
                    <a:p>
                      <a:pPr indent="0" lvl="0" marL="0" marR="0" rtl="0" algn="l">
                        <a:lnSpc>
                          <a:spcPct val="100000"/>
                        </a:lnSpc>
                        <a:spcBef>
                          <a:spcPts val="0"/>
                        </a:spcBef>
                        <a:spcAft>
                          <a:spcPts val="0"/>
                        </a:spcAft>
                        <a:buClr>
                          <a:schemeClr val="dk1"/>
                        </a:buClr>
                        <a:buSzPts val="1600"/>
                        <a:buFont typeface="Play"/>
                        <a:buNone/>
                      </a:pPr>
                      <a:r>
                        <a:rPr lang="en-US" sz="1600">
                          <a:latin typeface="Play"/>
                          <a:ea typeface="Play"/>
                          <a:cs typeface="Play"/>
                          <a:sym typeface="Play"/>
                        </a:rPr>
                        <a:t>Prefix list 2 id </a:t>
                      </a:r>
                      <a:endParaRPr/>
                    </a:p>
                  </a:txBody>
                  <a:tcPr marT="45725" marB="45725" marR="91450" marL="91450" anchor="ctr"/>
                </a:tc>
                <a:tc>
                  <a:txBody>
                    <a:bodyPr/>
                    <a:lstStyle/>
                    <a:p>
                      <a:pPr indent="0" lvl="0" marL="0" marR="0" rtl="0" algn="l">
                        <a:spcBef>
                          <a:spcPts val="0"/>
                        </a:spcBef>
                        <a:spcAft>
                          <a:spcPts val="0"/>
                        </a:spcAft>
                        <a:buNone/>
                      </a:pPr>
                      <a:r>
                        <a:rPr lang="en-US" sz="1600"/>
                        <a:t>Gateway VPC endpoint 2</a:t>
                      </a:r>
                      <a:endParaRPr sz="1600">
                        <a:latin typeface="Play"/>
                        <a:ea typeface="Play"/>
                        <a:cs typeface="Play"/>
                        <a:sym typeface="Play"/>
                      </a:endParaRPr>
                    </a:p>
                  </a:txBody>
                  <a:tcPr marT="45725" marB="45725" marR="91450" marL="91450" anchor="ctr"/>
                </a:tc>
              </a:tr>
            </a:tbl>
          </a:graphicData>
        </a:graphic>
      </p:graphicFrame>
      <p:sp>
        <p:nvSpPr>
          <p:cNvPr id="1832" name="Google Shape;1832;p158"/>
          <p:cNvSpPr/>
          <p:nvPr/>
        </p:nvSpPr>
        <p:spPr>
          <a:xfrm>
            <a:off x="6708791" y="3118607"/>
            <a:ext cx="2618852" cy="353943"/>
          </a:xfrm>
          <a:custGeom>
            <a:rect b="b" l="l" r="r" t="t"/>
            <a:pathLst>
              <a:path extrusionOk="0" h="120000" w="120000">
                <a:moveTo>
                  <a:pt x="0" y="0"/>
                </a:moveTo>
                <a:lnTo>
                  <a:pt x="120000" y="0"/>
                </a:lnTo>
                <a:lnTo>
                  <a:pt x="120000" y="120000"/>
                </a:lnTo>
                <a:lnTo>
                  <a:pt x="0" y="120000"/>
                </a:lnTo>
                <a:close/>
              </a:path>
              <a:path extrusionOk="0" fill="none" h="120000" w="120000">
                <a:moveTo>
                  <a:pt x="39568" y="114100"/>
                </a:moveTo>
                <a:lnTo>
                  <a:pt x="39295" y="40288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700">
                <a:solidFill>
                  <a:schemeClr val="lt1"/>
                </a:solidFill>
                <a:latin typeface="Play"/>
                <a:ea typeface="Play"/>
                <a:cs typeface="Play"/>
                <a:sym typeface="Play"/>
              </a:rPr>
              <a:t>Direct connections</a:t>
            </a:r>
            <a:endParaRPr/>
          </a:p>
        </p:txBody>
      </p:sp>
      <p:cxnSp>
        <p:nvCxnSpPr>
          <p:cNvPr id="1833" name="Google Shape;1833;p158"/>
          <p:cNvCxnSpPr/>
          <p:nvPr/>
        </p:nvCxnSpPr>
        <p:spPr>
          <a:xfrm>
            <a:off x="8443609" y="3472550"/>
            <a:ext cx="0" cy="1900142"/>
          </a:xfrm>
          <a:prstGeom prst="straightConnector1">
            <a:avLst/>
          </a:prstGeom>
          <a:noFill/>
          <a:ln cap="flat" cmpd="sng" w="44450">
            <a:solidFill>
              <a:schemeClr val="accent5"/>
            </a:solidFill>
            <a:prstDash val="solid"/>
            <a:round/>
            <a:headEnd len="sm" w="sm" type="none"/>
            <a:tailEnd len="med" w="med" type="stealth"/>
          </a:ln>
          <a:effectLst>
            <a:outerShdw blurRad="63500" rotWithShape="0" algn="ctr" dir="2700000" dist="53340">
              <a:schemeClr val="dk1">
                <a:alpha val="25882"/>
              </a:schemeClr>
            </a:outerShdw>
          </a:effectLst>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39" name="Google Shape;1839;p15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latin typeface="Play"/>
                <a:ea typeface="Play"/>
                <a:cs typeface="Play"/>
                <a:sym typeface="Play"/>
              </a:rPr>
              <a:t>Amazon S3 endpoint considerations</a:t>
            </a:r>
            <a:endParaRPr/>
          </a:p>
        </p:txBody>
      </p:sp>
      <p:graphicFrame>
        <p:nvGraphicFramePr>
          <p:cNvPr id="1840" name="Google Shape;1840;p159"/>
          <p:cNvGraphicFramePr/>
          <p:nvPr/>
        </p:nvGraphicFramePr>
        <p:xfrm>
          <a:off x="639580" y="1476749"/>
          <a:ext cx="3000000" cy="3000000"/>
        </p:xfrm>
        <a:graphic>
          <a:graphicData uri="http://schemas.openxmlformats.org/drawingml/2006/table">
            <a:tbl>
              <a:tblPr bandRow="1" firstCol="1" firstRow="1">
                <a:noFill/>
                <a:tableStyleId>{C6C3AEC5-3F7B-4145-811E-6C8585CAFB2E}</a:tableStyleId>
              </a:tblPr>
              <a:tblGrid>
                <a:gridCol w="2354400"/>
                <a:gridCol w="4492725"/>
                <a:gridCol w="4205650"/>
              </a:tblGrid>
              <a:tr h="439350">
                <a:tc>
                  <a:txBody>
                    <a:bodyPr/>
                    <a:lstStyle/>
                    <a:p>
                      <a:pPr indent="0" lvl="0" marL="0" marR="0" rtl="0" algn="l">
                        <a:spcBef>
                          <a:spcPts val="0"/>
                        </a:spcBef>
                        <a:spcAft>
                          <a:spcPts val="0"/>
                        </a:spcAft>
                        <a:buNone/>
                      </a:pPr>
                      <a:r>
                        <a:rPr b="1" lang="en-US" sz="2400">
                          <a:solidFill>
                            <a:schemeClr val="lt2"/>
                          </a:solidFill>
                        </a:rPr>
                        <a:t>Factor</a:t>
                      </a:r>
                      <a:endParaRPr/>
                    </a:p>
                  </a:txBody>
                  <a:tcPr marT="37675" marB="37675" marR="75325" marL="150650" anchor="ctr"/>
                </a:tc>
                <a:tc>
                  <a:txBody>
                    <a:bodyPr/>
                    <a:lstStyle/>
                    <a:p>
                      <a:pPr indent="0" lvl="0" marL="0" marR="0" rtl="0" algn="l">
                        <a:spcBef>
                          <a:spcPts val="0"/>
                        </a:spcBef>
                        <a:spcAft>
                          <a:spcPts val="0"/>
                        </a:spcAft>
                        <a:buNone/>
                      </a:pPr>
                      <a:r>
                        <a:rPr b="1" lang="en-US" sz="2400">
                          <a:solidFill>
                            <a:schemeClr val="lt1"/>
                          </a:solidFill>
                        </a:rPr>
                        <a:t>Interface VPC endpoints</a:t>
                      </a:r>
                      <a:endParaRPr/>
                    </a:p>
                  </a:txBody>
                  <a:tcPr marT="37675" marB="37675" marR="75325" marL="150650" anchor="ctr"/>
                </a:tc>
                <a:tc>
                  <a:txBody>
                    <a:bodyPr/>
                    <a:lstStyle/>
                    <a:p>
                      <a:pPr indent="0" lvl="0" marL="0" marR="0" rtl="0" algn="l">
                        <a:spcBef>
                          <a:spcPts val="0"/>
                        </a:spcBef>
                        <a:spcAft>
                          <a:spcPts val="0"/>
                        </a:spcAft>
                        <a:buNone/>
                      </a:pPr>
                      <a:r>
                        <a:rPr lang="en-US" sz="2400">
                          <a:solidFill>
                            <a:schemeClr val="lt1"/>
                          </a:solidFill>
                        </a:rPr>
                        <a:t>Gateway VPC endpoints</a:t>
                      </a:r>
                      <a:endParaRPr b="1" sz="2400">
                        <a:solidFill>
                          <a:schemeClr val="lt1"/>
                        </a:solidFill>
                        <a:latin typeface="Play"/>
                        <a:ea typeface="Play"/>
                        <a:cs typeface="Play"/>
                        <a:sym typeface="Play"/>
                      </a:endParaRPr>
                    </a:p>
                  </a:txBody>
                  <a:tcPr marT="37675" marB="37675" marR="75325" marL="150650" anchor="ctr"/>
                </a:tc>
              </a:tr>
              <a:tr h="439350">
                <a:tc>
                  <a:txBody>
                    <a:bodyPr/>
                    <a:lstStyle/>
                    <a:p>
                      <a:pPr indent="0" lvl="0" marL="0" marR="0" rtl="0" algn="l">
                        <a:spcBef>
                          <a:spcPts val="0"/>
                        </a:spcBef>
                        <a:spcAft>
                          <a:spcPts val="0"/>
                        </a:spcAft>
                        <a:buNone/>
                      </a:pPr>
                      <a:r>
                        <a:rPr lang="en-US" sz="2200">
                          <a:solidFill>
                            <a:schemeClr val="lt1"/>
                          </a:solidFill>
                        </a:rPr>
                        <a:t>Amazon S3 access point</a:t>
                      </a:r>
                      <a:endParaRPr/>
                    </a:p>
                  </a:txBody>
                  <a:tcPr marT="37675" marB="37675" marR="75325" marL="150650" anchor="ctr"/>
                </a:tc>
                <a:tc>
                  <a:txBody>
                    <a:bodyPr/>
                    <a:lstStyle/>
                    <a:p>
                      <a:pPr indent="0" lvl="0" marL="0" marR="0" rtl="0" algn="l">
                        <a:spcBef>
                          <a:spcPts val="0"/>
                        </a:spcBef>
                        <a:spcAft>
                          <a:spcPts val="0"/>
                        </a:spcAft>
                        <a:buNone/>
                      </a:pPr>
                      <a:r>
                        <a:rPr lang="en-US" sz="2200">
                          <a:solidFill>
                            <a:schemeClr val="dk1"/>
                          </a:solidFill>
                        </a:rPr>
                        <a:t>Private IP addresses from VPC subnet</a:t>
                      </a:r>
                      <a:endParaRPr sz="2200">
                        <a:solidFill>
                          <a:schemeClr val="dk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2200">
                          <a:solidFill>
                            <a:schemeClr val="dk1"/>
                          </a:solidFill>
                        </a:rPr>
                        <a:t>Amazon S3 public IP addresses</a:t>
                      </a:r>
                      <a:endParaRPr sz="2200">
                        <a:solidFill>
                          <a:schemeClr val="dk1"/>
                        </a:solidFill>
                        <a:latin typeface="Play"/>
                        <a:ea typeface="Play"/>
                        <a:cs typeface="Play"/>
                        <a:sym typeface="Play"/>
                      </a:endParaRPr>
                    </a:p>
                  </a:txBody>
                  <a:tcPr marT="37675" marB="37675" marR="75325" marL="150650" anchor="ctr"/>
                </a:tc>
              </a:tr>
              <a:tr h="306300">
                <a:tc>
                  <a:txBody>
                    <a:bodyPr/>
                    <a:lstStyle/>
                    <a:p>
                      <a:pPr indent="0" lvl="0" marL="0" marR="0" rtl="0" algn="l">
                        <a:spcBef>
                          <a:spcPts val="0"/>
                        </a:spcBef>
                        <a:spcAft>
                          <a:spcPts val="0"/>
                        </a:spcAft>
                        <a:buNone/>
                      </a:pPr>
                      <a:r>
                        <a:rPr lang="en-US" sz="2200">
                          <a:solidFill>
                            <a:schemeClr val="lt1"/>
                          </a:solidFill>
                          <a:latin typeface="Play"/>
                          <a:ea typeface="Play"/>
                          <a:cs typeface="Play"/>
                          <a:sym typeface="Play"/>
                        </a:rPr>
                        <a:t>On-premises</a:t>
                      </a:r>
                      <a:endParaRPr/>
                    </a:p>
                  </a:txBody>
                  <a:tcPr marT="37675" marB="37675" marR="75325" marL="150650" anchor="ctr"/>
                </a:tc>
                <a:tc>
                  <a:txBody>
                    <a:bodyPr/>
                    <a:lstStyle/>
                    <a:p>
                      <a:pPr indent="0" lvl="0" marL="0" marR="0" rtl="0" algn="l">
                        <a:spcBef>
                          <a:spcPts val="0"/>
                        </a:spcBef>
                        <a:spcAft>
                          <a:spcPts val="0"/>
                        </a:spcAft>
                        <a:buNone/>
                      </a:pPr>
                      <a:r>
                        <a:rPr lang="en-US" sz="2200">
                          <a:solidFill>
                            <a:schemeClr val="dk1"/>
                          </a:solidFill>
                        </a:rPr>
                        <a:t>Allows access</a:t>
                      </a:r>
                      <a:endParaRPr/>
                    </a:p>
                  </a:txBody>
                  <a:tcPr marT="37675" marB="37675" marR="75325" marL="150650" anchor="ctr"/>
                </a:tc>
                <a:tc>
                  <a:txBody>
                    <a:bodyPr/>
                    <a:lstStyle/>
                    <a:p>
                      <a:pPr indent="0" lvl="0" marL="0" marR="0" rtl="0" algn="l">
                        <a:spcBef>
                          <a:spcPts val="0"/>
                        </a:spcBef>
                        <a:spcAft>
                          <a:spcPts val="0"/>
                        </a:spcAft>
                        <a:buNone/>
                      </a:pPr>
                      <a:r>
                        <a:rPr lang="en-US" sz="2200">
                          <a:solidFill>
                            <a:schemeClr val="dk1"/>
                          </a:solidFill>
                        </a:rPr>
                        <a:t>Does not allow access</a:t>
                      </a:r>
                      <a:endParaRPr/>
                    </a:p>
                  </a:txBody>
                  <a:tcPr marT="37675" marB="37675" marR="75325" marL="150650" anchor="ctr"/>
                </a:tc>
              </a:tr>
              <a:tr h="439350">
                <a:tc>
                  <a:txBody>
                    <a:bodyPr/>
                    <a:lstStyle/>
                    <a:p>
                      <a:pPr indent="0" lvl="0" marL="0" marR="0" rtl="0" algn="l">
                        <a:spcBef>
                          <a:spcPts val="0"/>
                        </a:spcBef>
                        <a:spcAft>
                          <a:spcPts val="0"/>
                        </a:spcAft>
                        <a:buNone/>
                      </a:pPr>
                      <a:r>
                        <a:rPr lang="en-US" sz="2200">
                          <a:solidFill>
                            <a:schemeClr val="lt1"/>
                          </a:solidFill>
                          <a:latin typeface="Play"/>
                          <a:ea typeface="Play"/>
                          <a:cs typeface="Play"/>
                          <a:sym typeface="Play"/>
                        </a:rPr>
                        <a:t>Other AWS Region</a:t>
                      </a:r>
                      <a:endParaRPr/>
                    </a:p>
                  </a:txBody>
                  <a:tcPr marT="37675" marB="37675" marR="75325" marL="150650" anchor="ctr"/>
                </a:tc>
                <a:tc>
                  <a:txBody>
                    <a:bodyPr/>
                    <a:lstStyle/>
                    <a:p>
                      <a:pPr indent="0" lvl="0" marL="0" marR="0" rtl="0" algn="l">
                        <a:spcBef>
                          <a:spcPts val="0"/>
                        </a:spcBef>
                        <a:spcAft>
                          <a:spcPts val="0"/>
                        </a:spcAft>
                        <a:buNone/>
                      </a:pPr>
                      <a:r>
                        <a:rPr lang="en-US" sz="2200">
                          <a:solidFill>
                            <a:schemeClr val="dk1"/>
                          </a:solidFill>
                        </a:rPr>
                        <a:t>Allows access</a:t>
                      </a:r>
                      <a:endParaRPr/>
                    </a:p>
                  </a:txBody>
                  <a:tcPr marT="37675" marB="37675" marR="75325" marL="150650" anchor="ctr"/>
                </a:tc>
                <a:tc>
                  <a:txBody>
                    <a:bodyPr/>
                    <a:lstStyle/>
                    <a:p>
                      <a:pPr indent="0" lvl="0" marL="0" marR="0" rtl="0" algn="l">
                        <a:spcBef>
                          <a:spcPts val="0"/>
                        </a:spcBef>
                        <a:spcAft>
                          <a:spcPts val="0"/>
                        </a:spcAft>
                        <a:buNone/>
                      </a:pPr>
                      <a:r>
                        <a:rPr lang="en-US" sz="2200">
                          <a:solidFill>
                            <a:schemeClr val="dk1"/>
                          </a:solidFill>
                        </a:rPr>
                        <a:t>Does not allow access</a:t>
                      </a:r>
                      <a:endParaRPr/>
                    </a:p>
                  </a:txBody>
                  <a:tcPr marT="37675" marB="37675" marR="75325" marL="150650" anchor="ctr"/>
                </a:tc>
              </a:tr>
              <a:tr h="439350">
                <a:tc>
                  <a:txBody>
                    <a:bodyPr/>
                    <a:lstStyle/>
                    <a:p>
                      <a:pPr indent="0" lvl="0" marL="0" marR="0" rtl="0" algn="l">
                        <a:spcBef>
                          <a:spcPts val="0"/>
                        </a:spcBef>
                        <a:spcAft>
                          <a:spcPts val="0"/>
                        </a:spcAft>
                        <a:buNone/>
                      </a:pPr>
                      <a:r>
                        <a:rPr lang="en-US" sz="2200">
                          <a:solidFill>
                            <a:schemeClr val="lt1"/>
                          </a:solidFill>
                          <a:latin typeface="Play"/>
                          <a:ea typeface="Play"/>
                          <a:cs typeface="Play"/>
                          <a:sym typeface="Play"/>
                        </a:rPr>
                        <a:t>Cost</a:t>
                      </a:r>
                      <a:endParaRPr/>
                    </a:p>
                  </a:txBody>
                  <a:tcPr marT="37675" marB="37675" marR="75325" marL="150650" anchor="ctr"/>
                </a:tc>
                <a:tc>
                  <a:txBody>
                    <a:bodyPr/>
                    <a:lstStyle/>
                    <a:p>
                      <a:pPr indent="0" lvl="0" marL="0" marR="0" rtl="0" algn="l">
                        <a:spcBef>
                          <a:spcPts val="0"/>
                        </a:spcBef>
                        <a:spcAft>
                          <a:spcPts val="0"/>
                        </a:spcAft>
                        <a:buNone/>
                      </a:pPr>
                      <a:r>
                        <a:rPr lang="en-US" sz="2200">
                          <a:solidFill>
                            <a:schemeClr val="dk1"/>
                          </a:solidFill>
                        </a:rPr>
                        <a:t>Billed</a:t>
                      </a:r>
                      <a:endParaRPr/>
                    </a:p>
                  </a:txBody>
                  <a:tcPr marT="37675" marB="37675" marR="75325" marL="150650" anchor="ctr"/>
                </a:tc>
                <a:tc>
                  <a:txBody>
                    <a:bodyPr/>
                    <a:lstStyle/>
                    <a:p>
                      <a:pPr indent="0" lvl="0" marL="0" marR="0" rtl="0" algn="l">
                        <a:spcBef>
                          <a:spcPts val="0"/>
                        </a:spcBef>
                        <a:spcAft>
                          <a:spcPts val="0"/>
                        </a:spcAft>
                        <a:buNone/>
                      </a:pPr>
                      <a:r>
                        <a:rPr lang="en-US" sz="2200">
                          <a:solidFill>
                            <a:schemeClr val="dk1"/>
                          </a:solidFill>
                        </a:rPr>
                        <a:t>Not billed</a:t>
                      </a:r>
                      <a:endParaRPr/>
                    </a:p>
                  </a:txBody>
                  <a:tcPr marT="37675" marB="37675" marR="75325" marL="150650" anchor="ctr"/>
                </a:tc>
              </a:tr>
              <a:tr h="439350">
                <a:tc>
                  <a:txBody>
                    <a:bodyPr/>
                    <a:lstStyle/>
                    <a:p>
                      <a:pPr indent="0" lvl="0" marL="0" marR="0" rtl="0" algn="l">
                        <a:spcBef>
                          <a:spcPts val="0"/>
                        </a:spcBef>
                        <a:spcAft>
                          <a:spcPts val="0"/>
                        </a:spcAft>
                        <a:buNone/>
                      </a:pPr>
                      <a:r>
                        <a:rPr lang="en-US" sz="2200">
                          <a:solidFill>
                            <a:schemeClr val="lt1"/>
                          </a:solidFill>
                          <a:latin typeface="Play"/>
                          <a:ea typeface="Play"/>
                          <a:cs typeface="Play"/>
                          <a:sym typeface="Play"/>
                        </a:rPr>
                        <a:t>Bandwidth</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2200"/>
                        <a:buFont typeface="Play"/>
                        <a:buNone/>
                      </a:pPr>
                      <a:r>
                        <a:rPr b="0" i="0" lang="en-US" sz="2200">
                          <a:solidFill>
                            <a:schemeClr val="dk1"/>
                          </a:solidFill>
                          <a:latin typeface="Play"/>
                          <a:ea typeface="Play"/>
                          <a:cs typeface="Play"/>
                          <a:sym typeface="Play"/>
                        </a:rPr>
                        <a:t>Bandwidth of up to 10 Gbps per AZ, and automatically scales up to 100 Gbps. </a:t>
                      </a:r>
                      <a:endParaRPr sz="2200">
                        <a:solidFill>
                          <a:schemeClr val="dk1"/>
                        </a:solidFill>
                      </a:endParaRPr>
                    </a:p>
                  </a:txBody>
                  <a:tcPr marT="37675" marB="37675" marR="75325" marL="150650" anchor="ctr"/>
                </a:tc>
                <a:tc>
                  <a:txBody>
                    <a:bodyPr/>
                    <a:lstStyle/>
                    <a:p>
                      <a:pPr indent="0" lvl="0" marL="0" marR="0" rtl="0" algn="l">
                        <a:spcBef>
                          <a:spcPts val="0"/>
                        </a:spcBef>
                        <a:spcAft>
                          <a:spcPts val="0"/>
                        </a:spcAft>
                        <a:buNone/>
                      </a:pPr>
                      <a:r>
                        <a:rPr lang="en-US" sz="2200">
                          <a:solidFill>
                            <a:schemeClr val="dk1"/>
                          </a:solidFill>
                        </a:rPr>
                        <a:t>No limit</a:t>
                      </a:r>
                      <a:endParaRPr/>
                    </a:p>
                  </a:txBody>
                  <a:tcPr marT="37675" marB="37675" marR="75325" marL="150650" anchor="ctr"/>
                </a:tc>
              </a:tr>
              <a:tr h="439350">
                <a:tc>
                  <a:txBody>
                    <a:bodyPr/>
                    <a:lstStyle/>
                    <a:p>
                      <a:pPr indent="0" lvl="0" marL="0" marR="0" rtl="0" algn="l">
                        <a:spcBef>
                          <a:spcPts val="0"/>
                        </a:spcBef>
                        <a:spcAft>
                          <a:spcPts val="0"/>
                        </a:spcAft>
                        <a:buNone/>
                      </a:pPr>
                      <a:r>
                        <a:rPr lang="en-US" sz="2200">
                          <a:solidFill>
                            <a:schemeClr val="lt1"/>
                          </a:solidFill>
                          <a:latin typeface="Play"/>
                          <a:ea typeface="Play"/>
                          <a:cs typeface="Play"/>
                          <a:sym typeface="Play"/>
                        </a:rPr>
                        <a:t>Packet size</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2200"/>
                        <a:buFont typeface="Play"/>
                        <a:buNone/>
                      </a:pPr>
                      <a:r>
                        <a:rPr b="0" i="0" lang="en-US" sz="2200">
                          <a:solidFill>
                            <a:schemeClr val="dk1"/>
                          </a:solidFill>
                          <a:latin typeface="Play"/>
                          <a:ea typeface="Play"/>
                          <a:cs typeface="Play"/>
                          <a:sym typeface="Play"/>
                        </a:rPr>
                        <a:t>Maximum packet size supported is 8500 bytes.</a:t>
                      </a:r>
                      <a:endParaRPr/>
                    </a:p>
                  </a:txBody>
                  <a:tcPr marT="37675" marB="37675" marR="75325" marL="150650" anchor="ctr"/>
                </a:tc>
                <a:tc>
                  <a:txBody>
                    <a:bodyPr/>
                    <a:lstStyle/>
                    <a:p>
                      <a:pPr indent="0" lvl="0" marL="0" marR="0" rtl="0" algn="l">
                        <a:spcBef>
                          <a:spcPts val="0"/>
                        </a:spcBef>
                        <a:spcAft>
                          <a:spcPts val="0"/>
                        </a:spcAft>
                        <a:buNone/>
                      </a:pPr>
                      <a:r>
                        <a:rPr lang="en-US" sz="2200">
                          <a:solidFill>
                            <a:schemeClr val="dk1"/>
                          </a:solidFill>
                        </a:rPr>
                        <a:t>No limit</a:t>
                      </a:r>
                      <a:endParaRPr/>
                    </a:p>
                  </a:txBody>
                  <a:tcPr marT="37675" marB="37675" marR="75325" marL="150650"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6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sz="1600"/>
          </a:p>
        </p:txBody>
      </p:sp>
      <p:sp>
        <p:nvSpPr>
          <p:cNvPr id="1846" name="Google Shape;1846;p160"/>
          <p:cNvSpPr txBox="1"/>
          <p:nvPr>
            <p:ph type="title"/>
          </p:nvPr>
        </p:nvSpPr>
        <p:spPr>
          <a:xfrm>
            <a:off x="293976" y="65934"/>
            <a:ext cx="11466576" cy="55397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b="1" lang="en-US" sz="2400">
                <a:latin typeface="Play"/>
                <a:ea typeface="Play"/>
                <a:cs typeface="Play"/>
                <a:sym typeface="Play"/>
              </a:rPr>
              <a:t>Gateway Load Balancer endpoint</a:t>
            </a:r>
            <a:endParaRPr/>
          </a:p>
        </p:txBody>
      </p:sp>
      <p:grpSp>
        <p:nvGrpSpPr>
          <p:cNvPr descr="Architectural diagram of two AWS VPCs. See full description in student notes." id="1847" name="Google Shape;1847;p160"/>
          <p:cNvGrpSpPr/>
          <p:nvPr/>
        </p:nvGrpSpPr>
        <p:grpSpPr>
          <a:xfrm>
            <a:off x="1284863" y="830652"/>
            <a:ext cx="9622274" cy="5551432"/>
            <a:chOff x="1439748" y="825655"/>
            <a:chExt cx="9622274" cy="5551432"/>
          </a:xfrm>
        </p:grpSpPr>
        <p:sp>
          <p:nvSpPr>
            <p:cNvPr id="1848" name="Google Shape;1848;p160"/>
            <p:cNvSpPr/>
            <p:nvPr/>
          </p:nvSpPr>
          <p:spPr>
            <a:xfrm>
              <a:off x="4267529" y="3515889"/>
              <a:ext cx="2370273" cy="2537341"/>
            </a:xfrm>
            <a:prstGeom prst="rect">
              <a:avLst/>
            </a:prstGeom>
            <a:noFill/>
            <a:ln cap="flat" cmpd="sng" w="158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Public subnet</a:t>
              </a:r>
              <a:endParaRPr/>
            </a:p>
          </p:txBody>
        </p:sp>
        <p:sp>
          <p:nvSpPr>
            <p:cNvPr id="1849" name="Google Shape;1849;p160"/>
            <p:cNvSpPr/>
            <p:nvPr/>
          </p:nvSpPr>
          <p:spPr>
            <a:xfrm>
              <a:off x="1959317" y="2898390"/>
              <a:ext cx="4785695" cy="3299791"/>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Customer VPC</a:t>
              </a:r>
              <a:endParaRPr/>
            </a:p>
          </p:txBody>
        </p:sp>
        <p:pic>
          <p:nvPicPr>
            <p:cNvPr id="1850" name="Google Shape;1850;p160"/>
            <p:cNvPicPr preferRelativeResize="0"/>
            <p:nvPr/>
          </p:nvPicPr>
          <p:blipFill rotWithShape="1">
            <a:blip r:embed="rId3">
              <a:alphaModFix/>
            </a:blip>
            <a:srcRect b="0" l="0" r="0" t="0"/>
            <a:stretch/>
          </p:blipFill>
          <p:spPr>
            <a:xfrm>
              <a:off x="1959318" y="2898390"/>
              <a:ext cx="381000" cy="381000"/>
            </a:xfrm>
            <a:prstGeom prst="rect">
              <a:avLst/>
            </a:prstGeom>
            <a:noFill/>
            <a:ln>
              <a:noFill/>
            </a:ln>
          </p:spPr>
        </p:pic>
        <p:sp>
          <p:nvSpPr>
            <p:cNvPr id="1851" name="Google Shape;1851;p160"/>
            <p:cNvSpPr/>
            <p:nvPr/>
          </p:nvSpPr>
          <p:spPr>
            <a:xfrm>
              <a:off x="1752772" y="2326389"/>
              <a:ext cx="8916882" cy="3950201"/>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a:t>
              </a:r>
              <a:endParaRPr/>
            </a:p>
          </p:txBody>
        </p:sp>
        <p:pic>
          <p:nvPicPr>
            <p:cNvPr id="1852" name="Google Shape;1852;p160"/>
            <p:cNvPicPr preferRelativeResize="0"/>
            <p:nvPr/>
          </p:nvPicPr>
          <p:blipFill rotWithShape="1">
            <a:blip r:embed="rId4">
              <a:alphaModFix/>
            </a:blip>
            <a:srcRect b="0" l="0" r="0" t="0"/>
            <a:stretch/>
          </p:blipFill>
          <p:spPr>
            <a:xfrm>
              <a:off x="1752771" y="2326389"/>
              <a:ext cx="381000" cy="381000"/>
            </a:xfrm>
            <a:prstGeom prst="rect">
              <a:avLst/>
            </a:prstGeom>
            <a:noFill/>
            <a:ln>
              <a:noFill/>
            </a:ln>
          </p:spPr>
        </p:pic>
        <p:sp>
          <p:nvSpPr>
            <p:cNvPr id="1853" name="Google Shape;1853;p160"/>
            <p:cNvSpPr/>
            <p:nvPr/>
          </p:nvSpPr>
          <p:spPr>
            <a:xfrm>
              <a:off x="1681852" y="1884600"/>
              <a:ext cx="9176980" cy="4492487"/>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account</a:t>
              </a:r>
              <a:endParaRPr/>
            </a:p>
          </p:txBody>
        </p:sp>
        <p:pic>
          <p:nvPicPr>
            <p:cNvPr id="1854" name="Google Shape;1854;p160"/>
            <p:cNvPicPr preferRelativeResize="0"/>
            <p:nvPr/>
          </p:nvPicPr>
          <p:blipFill rotWithShape="1">
            <a:blip r:embed="rId5">
              <a:alphaModFix/>
            </a:blip>
            <a:srcRect b="0" l="0" r="0" t="0"/>
            <a:stretch/>
          </p:blipFill>
          <p:spPr>
            <a:xfrm>
              <a:off x="1686290" y="1884600"/>
              <a:ext cx="381000" cy="381000"/>
            </a:xfrm>
            <a:prstGeom prst="rect">
              <a:avLst/>
            </a:prstGeom>
            <a:noFill/>
            <a:ln>
              <a:noFill/>
            </a:ln>
          </p:spPr>
        </p:pic>
        <p:sp>
          <p:nvSpPr>
            <p:cNvPr id="1855" name="Google Shape;1855;p160"/>
            <p:cNvSpPr txBox="1"/>
            <p:nvPr/>
          </p:nvSpPr>
          <p:spPr>
            <a:xfrm>
              <a:off x="1439748" y="5310816"/>
              <a:ext cx="3104263"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application</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instance</a:t>
              </a:r>
              <a:endParaRPr/>
            </a:p>
          </p:txBody>
        </p:sp>
        <p:pic>
          <p:nvPicPr>
            <p:cNvPr id="1856" name="Google Shape;1856;p160"/>
            <p:cNvPicPr preferRelativeResize="0"/>
            <p:nvPr/>
          </p:nvPicPr>
          <p:blipFill rotWithShape="1">
            <a:blip r:embed="rId6">
              <a:alphaModFix/>
            </a:blip>
            <a:srcRect b="0" l="0" r="0" t="0"/>
            <a:stretch/>
          </p:blipFill>
          <p:spPr>
            <a:xfrm>
              <a:off x="2532346" y="4559225"/>
              <a:ext cx="792796" cy="792796"/>
            </a:xfrm>
            <a:prstGeom prst="rect">
              <a:avLst/>
            </a:prstGeom>
            <a:noFill/>
            <a:ln>
              <a:noFill/>
            </a:ln>
          </p:spPr>
        </p:pic>
        <p:sp>
          <p:nvSpPr>
            <p:cNvPr id="1857" name="Google Shape;1857;p160"/>
            <p:cNvSpPr txBox="1"/>
            <p:nvPr/>
          </p:nvSpPr>
          <p:spPr>
            <a:xfrm>
              <a:off x="4568482" y="5313048"/>
              <a:ext cx="193970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Gateway Load Balancer endpoint</a:t>
              </a:r>
              <a:endParaRPr/>
            </a:p>
          </p:txBody>
        </p:sp>
        <p:pic>
          <p:nvPicPr>
            <p:cNvPr id="1858" name="Google Shape;1858;p160"/>
            <p:cNvPicPr preferRelativeResize="0"/>
            <p:nvPr/>
          </p:nvPicPr>
          <p:blipFill rotWithShape="1">
            <a:blip r:embed="rId7">
              <a:alphaModFix/>
            </a:blip>
            <a:srcRect b="0" l="0" r="0" t="0"/>
            <a:stretch/>
          </p:blipFill>
          <p:spPr>
            <a:xfrm>
              <a:off x="5286482" y="4633704"/>
              <a:ext cx="618595" cy="618595"/>
            </a:xfrm>
            <a:prstGeom prst="rect">
              <a:avLst/>
            </a:prstGeom>
            <a:noFill/>
            <a:ln>
              <a:noFill/>
            </a:ln>
          </p:spPr>
        </p:pic>
        <p:sp>
          <p:nvSpPr>
            <p:cNvPr id="1859" name="Google Shape;1859;p160"/>
            <p:cNvSpPr/>
            <p:nvPr/>
          </p:nvSpPr>
          <p:spPr>
            <a:xfrm>
              <a:off x="7146471" y="2898390"/>
              <a:ext cx="3429666" cy="3299791"/>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service VPC</a:t>
              </a:r>
              <a:endParaRPr/>
            </a:p>
          </p:txBody>
        </p:sp>
        <p:pic>
          <p:nvPicPr>
            <p:cNvPr id="1860" name="Google Shape;1860;p160"/>
            <p:cNvPicPr preferRelativeResize="0"/>
            <p:nvPr/>
          </p:nvPicPr>
          <p:blipFill rotWithShape="1">
            <a:blip r:embed="rId3">
              <a:alphaModFix/>
            </a:blip>
            <a:srcRect b="0" l="0" r="0" t="0"/>
            <a:stretch/>
          </p:blipFill>
          <p:spPr>
            <a:xfrm>
              <a:off x="7141735" y="2898390"/>
              <a:ext cx="381000" cy="381000"/>
            </a:xfrm>
            <a:prstGeom prst="rect">
              <a:avLst/>
            </a:prstGeom>
            <a:noFill/>
            <a:ln>
              <a:noFill/>
            </a:ln>
          </p:spPr>
        </p:pic>
        <p:sp>
          <p:nvSpPr>
            <p:cNvPr id="1861" name="Google Shape;1861;p160"/>
            <p:cNvSpPr txBox="1"/>
            <p:nvPr/>
          </p:nvSpPr>
          <p:spPr>
            <a:xfrm>
              <a:off x="7076723" y="5341728"/>
              <a:ext cx="152602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Gateway Load </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Balancer</a:t>
              </a:r>
              <a:endParaRPr/>
            </a:p>
          </p:txBody>
        </p:sp>
        <p:pic>
          <p:nvPicPr>
            <p:cNvPr id="1862" name="Google Shape;1862;p160"/>
            <p:cNvPicPr preferRelativeResize="0"/>
            <p:nvPr/>
          </p:nvPicPr>
          <p:blipFill rotWithShape="1">
            <a:blip r:embed="rId8">
              <a:alphaModFix/>
            </a:blip>
            <a:srcRect b="0" l="0" r="0" t="0"/>
            <a:stretch/>
          </p:blipFill>
          <p:spPr>
            <a:xfrm>
              <a:off x="7526084" y="4624841"/>
              <a:ext cx="630529" cy="630529"/>
            </a:xfrm>
            <a:prstGeom prst="rect">
              <a:avLst/>
            </a:prstGeom>
            <a:noFill/>
            <a:ln>
              <a:noFill/>
            </a:ln>
          </p:spPr>
        </p:pic>
        <p:sp>
          <p:nvSpPr>
            <p:cNvPr id="1863" name="Google Shape;1863;p160"/>
            <p:cNvSpPr txBox="1"/>
            <p:nvPr/>
          </p:nvSpPr>
          <p:spPr>
            <a:xfrm>
              <a:off x="7957759" y="5341555"/>
              <a:ext cx="3104263"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security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appliance instances</a:t>
              </a:r>
              <a:endParaRPr/>
            </a:p>
          </p:txBody>
        </p:sp>
        <p:cxnSp>
          <p:nvCxnSpPr>
            <p:cNvPr id="1864" name="Google Shape;1864;p160"/>
            <p:cNvCxnSpPr>
              <a:stCxn id="1858" idx="3"/>
              <a:endCxn id="1862" idx="1"/>
            </p:cNvCxnSpPr>
            <p:nvPr/>
          </p:nvCxnSpPr>
          <p:spPr>
            <a:xfrm flipH="1" rot="10800000">
              <a:off x="5905077" y="4940002"/>
              <a:ext cx="1620900" cy="30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865" name="Google Shape;1865;p160"/>
            <p:cNvCxnSpPr>
              <a:stCxn id="1862" idx="3"/>
            </p:cNvCxnSpPr>
            <p:nvPr/>
          </p:nvCxnSpPr>
          <p:spPr>
            <a:xfrm>
              <a:off x="8156613" y="4940106"/>
              <a:ext cx="883200" cy="75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866" name="Google Shape;1866;p160"/>
            <p:cNvCxnSpPr>
              <a:stCxn id="1856" idx="3"/>
              <a:endCxn id="1858" idx="1"/>
            </p:cNvCxnSpPr>
            <p:nvPr/>
          </p:nvCxnSpPr>
          <p:spPr>
            <a:xfrm flipH="1" rot="10800000">
              <a:off x="3325142" y="4943023"/>
              <a:ext cx="1961400" cy="126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867" name="Google Shape;1867;p160"/>
            <p:cNvPicPr preferRelativeResize="0"/>
            <p:nvPr/>
          </p:nvPicPr>
          <p:blipFill rotWithShape="1">
            <a:blip r:embed="rId9">
              <a:alphaModFix/>
            </a:blip>
            <a:srcRect b="0" l="0" r="0" t="0"/>
            <a:stretch/>
          </p:blipFill>
          <p:spPr>
            <a:xfrm>
              <a:off x="4276168" y="3504977"/>
              <a:ext cx="381000" cy="381000"/>
            </a:xfrm>
            <a:prstGeom prst="rect">
              <a:avLst/>
            </a:prstGeom>
            <a:noFill/>
            <a:ln>
              <a:noFill/>
            </a:ln>
          </p:spPr>
        </p:pic>
        <p:sp>
          <p:nvSpPr>
            <p:cNvPr id="1868" name="Google Shape;1868;p160"/>
            <p:cNvSpPr/>
            <p:nvPr/>
          </p:nvSpPr>
          <p:spPr>
            <a:xfrm>
              <a:off x="2133771" y="3524614"/>
              <a:ext cx="1880992" cy="2528616"/>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a:t>
              </a:r>
              <a:endParaRPr/>
            </a:p>
          </p:txBody>
        </p:sp>
        <p:pic>
          <p:nvPicPr>
            <p:cNvPr id="1869" name="Google Shape;1869;p160"/>
            <p:cNvPicPr preferRelativeResize="0"/>
            <p:nvPr/>
          </p:nvPicPr>
          <p:blipFill rotWithShape="1">
            <a:blip r:embed="rId10">
              <a:alphaModFix/>
            </a:blip>
            <a:srcRect b="0" l="0" r="0" t="0"/>
            <a:stretch/>
          </p:blipFill>
          <p:spPr>
            <a:xfrm>
              <a:off x="2134060" y="3514548"/>
              <a:ext cx="381000" cy="381000"/>
            </a:xfrm>
            <a:prstGeom prst="rect">
              <a:avLst/>
            </a:prstGeom>
            <a:noFill/>
            <a:ln>
              <a:noFill/>
            </a:ln>
          </p:spPr>
        </p:pic>
        <p:sp>
          <p:nvSpPr>
            <p:cNvPr id="1870" name="Google Shape;1870;p160"/>
            <p:cNvSpPr txBox="1"/>
            <p:nvPr/>
          </p:nvSpPr>
          <p:spPr>
            <a:xfrm>
              <a:off x="4060735" y="2930123"/>
              <a:ext cx="217814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gateway</a:t>
              </a:r>
              <a:endParaRPr/>
            </a:p>
          </p:txBody>
        </p:sp>
        <p:pic>
          <p:nvPicPr>
            <p:cNvPr id="1871" name="Google Shape;1871;p160"/>
            <p:cNvPicPr preferRelativeResize="0"/>
            <p:nvPr/>
          </p:nvPicPr>
          <p:blipFill rotWithShape="1">
            <a:blip r:embed="rId11">
              <a:alphaModFix/>
            </a:blip>
            <a:srcRect b="0" l="0" r="0" t="0"/>
            <a:stretch/>
          </p:blipFill>
          <p:spPr>
            <a:xfrm>
              <a:off x="6027264" y="2872665"/>
              <a:ext cx="457200" cy="457200"/>
            </a:xfrm>
            <a:prstGeom prst="rect">
              <a:avLst/>
            </a:prstGeom>
            <a:noFill/>
            <a:ln>
              <a:noFill/>
            </a:ln>
          </p:spPr>
        </p:pic>
        <p:cxnSp>
          <p:nvCxnSpPr>
            <p:cNvPr id="1872" name="Google Shape;1872;p160"/>
            <p:cNvCxnSpPr>
              <a:stCxn id="1871" idx="2"/>
              <a:endCxn id="1858" idx="0"/>
            </p:cNvCxnSpPr>
            <p:nvPr/>
          </p:nvCxnSpPr>
          <p:spPr>
            <a:xfrm rot="5400000">
              <a:off x="5273964" y="3651765"/>
              <a:ext cx="1303800" cy="660000"/>
            </a:xfrm>
            <a:prstGeom prst="bentConnector3">
              <a:avLst>
                <a:gd fmla="val 49617"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873" name="Google Shape;1873;p160"/>
            <p:cNvCxnSpPr>
              <a:endCxn id="1871" idx="0"/>
            </p:cNvCxnSpPr>
            <p:nvPr/>
          </p:nvCxnSpPr>
          <p:spPr>
            <a:xfrm>
              <a:off x="6255864" y="1695765"/>
              <a:ext cx="0" cy="1176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874" name="Google Shape;1874;p160"/>
            <p:cNvPicPr preferRelativeResize="0"/>
            <p:nvPr/>
          </p:nvPicPr>
          <p:blipFill rotWithShape="1">
            <a:blip r:embed="rId12">
              <a:alphaModFix/>
            </a:blip>
            <a:srcRect b="0" l="0" r="0" t="0"/>
            <a:stretch/>
          </p:blipFill>
          <p:spPr>
            <a:xfrm>
              <a:off x="9105511" y="4513914"/>
              <a:ext cx="894536" cy="894536"/>
            </a:xfrm>
            <a:prstGeom prst="rect">
              <a:avLst/>
            </a:prstGeom>
            <a:noFill/>
            <a:ln>
              <a:noFill/>
            </a:ln>
          </p:spPr>
        </p:pic>
        <p:sp>
          <p:nvSpPr>
            <p:cNvPr id="1875" name="Google Shape;1875;p160"/>
            <p:cNvSpPr txBox="1"/>
            <p:nvPr/>
          </p:nvSpPr>
          <p:spPr>
            <a:xfrm>
              <a:off x="5702305" y="1412001"/>
              <a:ext cx="10731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a:t>
              </a:r>
              <a:endParaRPr/>
            </a:p>
          </p:txBody>
        </p:sp>
        <p:pic>
          <p:nvPicPr>
            <p:cNvPr id="1876" name="Google Shape;1876;p160"/>
            <p:cNvPicPr preferRelativeResize="0"/>
            <p:nvPr/>
          </p:nvPicPr>
          <p:blipFill rotWithShape="1">
            <a:blip r:embed="rId13">
              <a:alphaModFix/>
            </a:blip>
            <a:srcRect b="0" l="0" r="0" t="0"/>
            <a:stretch/>
          </p:blipFill>
          <p:spPr>
            <a:xfrm>
              <a:off x="5889169" y="825655"/>
              <a:ext cx="762346" cy="762346"/>
            </a:xfrm>
            <a:prstGeom prst="rect">
              <a:avLst/>
            </a:prstGeom>
            <a:noFill/>
            <a:ln>
              <a:noFill/>
            </a:ln>
          </p:spPr>
        </p:pic>
      </p:grpSp>
      <p:sp>
        <p:nvSpPr>
          <p:cNvPr id="1877" name="Google Shape;1877;p160"/>
          <p:cNvSpPr/>
          <p:nvPr/>
        </p:nvSpPr>
        <p:spPr>
          <a:xfrm>
            <a:off x="5604478" y="1879318"/>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878" name="Google Shape;1878;p160"/>
          <p:cNvSpPr/>
          <p:nvPr/>
        </p:nvSpPr>
        <p:spPr>
          <a:xfrm>
            <a:off x="6482917" y="4461562"/>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1879" name="Google Shape;1879;p160"/>
          <p:cNvSpPr/>
          <p:nvPr/>
        </p:nvSpPr>
        <p:spPr>
          <a:xfrm>
            <a:off x="3790527" y="4468065"/>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6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85" name="Google Shape;1885;p16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Connecting to managed  AWS services</a:t>
            </a:r>
            <a:endParaRPr/>
          </a:p>
        </p:txBody>
      </p:sp>
      <p:sp>
        <p:nvSpPr>
          <p:cNvPr id="1886" name="Google Shape;1886;p16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2800"/>
              <a:buChar char="•"/>
            </a:pPr>
            <a:r>
              <a:rPr lang="en-US"/>
              <a:t>VPC resources can access AWS managed services using VPC endpoints. </a:t>
            </a:r>
            <a:endParaRPr/>
          </a:p>
          <a:p>
            <a:pPr indent="-228600" lvl="0" marL="228600" rtl="0" algn="l">
              <a:lnSpc>
                <a:spcPct val="100000"/>
              </a:lnSpc>
              <a:spcBef>
                <a:spcPts val="1200"/>
              </a:spcBef>
              <a:spcAft>
                <a:spcPts val="0"/>
              </a:spcAft>
              <a:buClr>
                <a:schemeClr val="dk1"/>
              </a:buClr>
              <a:buSzPts val="2800"/>
              <a:buChar char="•"/>
            </a:pPr>
            <a:r>
              <a:rPr lang="en-US">
                <a:solidFill>
                  <a:schemeClr val="dk1"/>
                </a:solidFill>
              </a:rPr>
              <a:t>An interface VPC endpoint uses AWS PrivateLink to access AWS managed services. It incurs cost and has throughput limitations.</a:t>
            </a:r>
            <a:endParaRPr/>
          </a:p>
          <a:p>
            <a:pPr indent="-228600" lvl="0" marL="228600" rtl="0" algn="l">
              <a:lnSpc>
                <a:spcPct val="100000"/>
              </a:lnSpc>
              <a:spcBef>
                <a:spcPts val="1200"/>
              </a:spcBef>
              <a:spcAft>
                <a:spcPts val="0"/>
              </a:spcAft>
              <a:buClr>
                <a:schemeClr val="dk1"/>
              </a:buClr>
              <a:buSzPts val="2800"/>
              <a:buChar char="•"/>
            </a:pPr>
            <a:r>
              <a:rPr lang="en-US">
                <a:solidFill>
                  <a:schemeClr val="dk1"/>
                </a:solidFill>
              </a:rPr>
              <a:t>A gateway VPC endpoint integrates directly with Amazon S3 and Amazon DynamoDB. It does not incur cost and has no throughput limitations.</a:t>
            </a:r>
            <a:endParaRPr/>
          </a:p>
          <a:p>
            <a:pPr indent="-228600" lvl="0" marL="228600" rtl="0" algn="l">
              <a:lnSpc>
                <a:spcPct val="100000"/>
              </a:lnSpc>
              <a:spcBef>
                <a:spcPts val="1200"/>
              </a:spcBef>
              <a:spcAft>
                <a:spcPts val="0"/>
              </a:spcAft>
              <a:buClr>
                <a:schemeClr val="dk1"/>
              </a:buClr>
              <a:buSzPts val="2800"/>
              <a:buChar char="•"/>
            </a:pPr>
            <a:r>
              <a:rPr lang="en-US">
                <a:solidFill>
                  <a:schemeClr val="dk1"/>
                </a:solidFill>
              </a:rPr>
              <a:t>Gateway Load Balancer endpoints are used with Gateway Load Balancers to inspect traffic with security appliances.</a:t>
            </a:r>
            <a:endParaRPr/>
          </a:p>
          <a:p>
            <a:pPr indent="0" lvl="0" marL="0" rtl="0" algn="l">
              <a:lnSpc>
                <a:spcPct val="100000"/>
              </a:lnSpc>
              <a:spcBef>
                <a:spcPts val="1200"/>
              </a:spcBef>
              <a:spcAft>
                <a:spcPts val="0"/>
              </a:spcAft>
              <a:buClr>
                <a:srgbClr val="232F3E"/>
              </a:buClr>
              <a:buSzPts val="2800"/>
              <a:buNone/>
            </a:pPr>
            <a:r>
              <a:t/>
            </a:r>
            <a:endParaRPr/>
          </a:p>
        </p:txBody>
      </p:sp>
      <p:pic>
        <p:nvPicPr>
          <p:cNvPr id="1887" name="Google Shape;1887;p161"/>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6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93" name="Google Shape;1893;p162"/>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Monitoring your network</a:t>
            </a:r>
            <a:endParaRPr/>
          </a:p>
        </p:txBody>
      </p:sp>
      <p:sp>
        <p:nvSpPr>
          <p:cNvPr id="1894" name="Google Shape;1894;p162"/>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Creating a Networking Environment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02" name="Google Shape;1202;p1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overview</a:t>
            </a:r>
            <a:endParaRPr/>
          </a:p>
        </p:txBody>
      </p:sp>
      <p:sp>
        <p:nvSpPr>
          <p:cNvPr id="1203" name="Google Shape;1203;p127"/>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Presentation sections</a:t>
            </a:r>
            <a:endParaRPr/>
          </a:p>
          <a:p>
            <a:pPr indent="-228600" lvl="1" marL="457200" rtl="0" algn="l">
              <a:lnSpc>
                <a:spcPct val="100000"/>
              </a:lnSpc>
              <a:spcBef>
                <a:spcPts val="1200"/>
              </a:spcBef>
              <a:spcAft>
                <a:spcPts val="0"/>
              </a:spcAft>
              <a:buClr>
                <a:srgbClr val="232F3E"/>
              </a:buClr>
              <a:buSzPts val="2400"/>
              <a:buChar char="•"/>
            </a:pPr>
            <a:r>
              <a:rPr lang="en-US"/>
              <a:t>Introducing Amazon VPC</a:t>
            </a:r>
            <a:endParaRPr/>
          </a:p>
          <a:p>
            <a:pPr indent="-228600" lvl="1" marL="457200" rtl="0" algn="l">
              <a:lnSpc>
                <a:spcPct val="100000"/>
              </a:lnSpc>
              <a:spcBef>
                <a:spcPts val="1200"/>
              </a:spcBef>
              <a:spcAft>
                <a:spcPts val="0"/>
              </a:spcAft>
              <a:buClr>
                <a:srgbClr val="232F3E"/>
              </a:buClr>
              <a:buSzPts val="2400"/>
              <a:buChar char="•"/>
            </a:pPr>
            <a:r>
              <a:rPr lang="en-US"/>
              <a:t>Securing network resources</a:t>
            </a:r>
            <a:endParaRPr/>
          </a:p>
          <a:p>
            <a:pPr indent="-228600" lvl="1" marL="457200" rtl="0" algn="l">
              <a:lnSpc>
                <a:spcPct val="100000"/>
              </a:lnSpc>
              <a:spcBef>
                <a:spcPts val="1200"/>
              </a:spcBef>
              <a:spcAft>
                <a:spcPts val="0"/>
              </a:spcAft>
              <a:buClr>
                <a:srgbClr val="232F3E"/>
              </a:buClr>
              <a:buSzPts val="2400"/>
              <a:buChar char="•"/>
            </a:pPr>
            <a:r>
              <a:rPr lang="en-US"/>
              <a:t>Connecting to managed AWS services</a:t>
            </a:r>
            <a:endParaRPr/>
          </a:p>
          <a:p>
            <a:pPr indent="-228600" lvl="1" marL="457200" rtl="0" algn="l">
              <a:lnSpc>
                <a:spcPct val="100000"/>
              </a:lnSpc>
              <a:spcBef>
                <a:spcPts val="1200"/>
              </a:spcBef>
              <a:spcAft>
                <a:spcPts val="0"/>
              </a:spcAft>
              <a:buClr>
                <a:srgbClr val="232F3E"/>
              </a:buClr>
              <a:buSzPts val="2400"/>
              <a:buChar char="•"/>
            </a:pPr>
            <a:r>
              <a:rPr lang="en-US"/>
              <a:t>Monitoring your network</a:t>
            </a:r>
            <a:endParaRPr/>
          </a:p>
          <a:p>
            <a:pPr indent="-228600" lvl="1" marL="457200" rtl="0" algn="l">
              <a:lnSpc>
                <a:spcPct val="100000"/>
              </a:lnSpc>
              <a:spcBef>
                <a:spcPts val="1200"/>
              </a:spcBef>
              <a:spcAft>
                <a:spcPts val="0"/>
              </a:spcAft>
              <a:buClr>
                <a:srgbClr val="232F3E"/>
              </a:buClr>
              <a:buSzPts val="2400"/>
              <a:buChar char="•"/>
            </a:pPr>
            <a:r>
              <a:rPr lang="en-US"/>
              <a:t>Applying AWS Well-Architected Framework principles to a network</a:t>
            </a:r>
            <a:endParaRPr/>
          </a:p>
        </p:txBody>
      </p:sp>
      <p:sp>
        <p:nvSpPr>
          <p:cNvPr id="1204" name="Google Shape;1204;p127"/>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Demo</a:t>
            </a:r>
            <a:r>
              <a:rPr b="1" lang="en-US" sz="2400"/>
              <a:t> </a:t>
            </a:r>
            <a:endParaRPr/>
          </a:p>
          <a:p>
            <a:pPr indent="-228600" lvl="0" marL="228600" rtl="0" algn="l">
              <a:lnSpc>
                <a:spcPct val="100000"/>
              </a:lnSpc>
              <a:spcBef>
                <a:spcPts val="1200"/>
              </a:spcBef>
              <a:spcAft>
                <a:spcPts val="0"/>
              </a:spcAft>
              <a:buClr>
                <a:srgbClr val="232F3E"/>
              </a:buClr>
              <a:buSzPts val="2400"/>
              <a:buChar char="•"/>
            </a:pPr>
            <a:r>
              <a:rPr lang="en-US" sz="2400"/>
              <a:t>Creating an Amazon VPC in the AWS Management Console</a:t>
            </a:r>
            <a:endParaRPr/>
          </a:p>
          <a:p>
            <a:pPr indent="0" lvl="0" marL="0" rtl="0" algn="l">
              <a:lnSpc>
                <a:spcPct val="100000"/>
              </a:lnSpc>
              <a:spcBef>
                <a:spcPts val="1200"/>
              </a:spcBef>
              <a:spcAft>
                <a:spcPts val="0"/>
              </a:spcAft>
              <a:buClr>
                <a:srgbClr val="232F3E"/>
              </a:buClr>
              <a:buSzPts val="2800"/>
              <a:buNone/>
            </a:pPr>
            <a:r>
              <a:rPr b="1" lang="en-US"/>
              <a:t>Activity</a:t>
            </a:r>
            <a:endParaRPr/>
          </a:p>
          <a:p>
            <a:pPr indent="-228600" lvl="0" marL="228600" rtl="0" algn="l">
              <a:lnSpc>
                <a:spcPct val="100000"/>
              </a:lnSpc>
              <a:spcBef>
                <a:spcPts val="1200"/>
              </a:spcBef>
              <a:spcAft>
                <a:spcPts val="0"/>
              </a:spcAft>
              <a:buClr>
                <a:srgbClr val="232F3E"/>
              </a:buClr>
              <a:buSzPts val="2400"/>
              <a:buChar char="•"/>
            </a:pPr>
            <a:r>
              <a:rPr lang="en-US" sz="2400"/>
              <a:t>Choose the Right Type of Subnet</a:t>
            </a:r>
            <a:endParaRPr/>
          </a:p>
          <a:p>
            <a:pPr indent="0" lvl="0" marL="0" rtl="0" algn="l">
              <a:lnSpc>
                <a:spcPct val="100000"/>
              </a:lnSpc>
              <a:spcBef>
                <a:spcPts val="1200"/>
              </a:spcBef>
              <a:spcAft>
                <a:spcPts val="0"/>
              </a:spcAft>
              <a:buClr>
                <a:srgbClr val="232F3E"/>
              </a:buClr>
              <a:buSzPts val="2800"/>
              <a:buNone/>
            </a:pPr>
            <a:r>
              <a:rPr b="1" lang="en-US"/>
              <a:t>Knowledge checks</a:t>
            </a:r>
            <a:endParaRPr/>
          </a:p>
          <a:p>
            <a:pPr indent="-228600" lvl="0" marL="228600" rtl="0" algn="l">
              <a:lnSpc>
                <a:spcPct val="100000"/>
              </a:lnSpc>
              <a:spcBef>
                <a:spcPts val="1200"/>
              </a:spcBef>
              <a:spcAft>
                <a:spcPts val="0"/>
              </a:spcAft>
              <a:buClr>
                <a:srgbClr val="232F3E"/>
              </a:buClr>
              <a:buSzPts val="2400"/>
              <a:buChar char="•"/>
            </a:pPr>
            <a:r>
              <a:rPr lang="en-US" sz="2400"/>
              <a:t>10-question knowledge check</a:t>
            </a:r>
            <a:endParaRPr/>
          </a:p>
          <a:p>
            <a:pPr indent="-228600" lvl="0" marL="228600" rtl="0" algn="l">
              <a:lnSpc>
                <a:spcPct val="100000"/>
              </a:lnSpc>
              <a:spcBef>
                <a:spcPts val="1200"/>
              </a:spcBef>
              <a:spcAft>
                <a:spcPts val="0"/>
              </a:spcAft>
              <a:buClr>
                <a:srgbClr val="232F3E"/>
              </a:buClr>
              <a:buSzPts val="2400"/>
              <a:buChar char="•"/>
            </a:pPr>
            <a:r>
              <a:rPr lang="en-US" sz="2400"/>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00" name="Google Shape;1900;p16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Network troubleshooting scenarios</a:t>
            </a:r>
            <a:endParaRPr/>
          </a:p>
        </p:txBody>
      </p:sp>
      <p:sp>
        <p:nvSpPr>
          <p:cNvPr id="1901" name="Google Shape;1901;p163"/>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50800" lvl="0" marL="228600" rtl="0" algn="l">
              <a:lnSpc>
                <a:spcPct val="100000"/>
              </a:lnSpc>
              <a:spcBef>
                <a:spcPts val="0"/>
              </a:spcBef>
              <a:spcAft>
                <a:spcPts val="0"/>
              </a:spcAft>
              <a:buClr>
                <a:srgbClr val="232F3E"/>
              </a:buClr>
              <a:buSzPts val="2800"/>
              <a:buNone/>
            </a:pPr>
            <a:r>
              <a:t/>
            </a:r>
            <a:endParaRPr>
              <a:solidFill>
                <a:srgbClr val="333333"/>
              </a:solidFill>
            </a:endParaRPr>
          </a:p>
          <a:p>
            <a:pPr indent="-228600" lvl="0" marL="228600" rtl="0" algn="l">
              <a:lnSpc>
                <a:spcPct val="100000"/>
              </a:lnSpc>
              <a:spcBef>
                <a:spcPts val="1200"/>
              </a:spcBef>
              <a:spcAft>
                <a:spcPts val="0"/>
              </a:spcAft>
              <a:buClr>
                <a:srgbClr val="333333"/>
              </a:buClr>
              <a:buSzPts val="2800"/>
              <a:buChar char="•"/>
            </a:pPr>
            <a:r>
              <a:rPr lang="en-US">
                <a:solidFill>
                  <a:srgbClr val="333333"/>
                </a:solidFill>
              </a:rPr>
              <a:t>My EC2 instance response times are very slow.</a:t>
            </a:r>
            <a:endParaRPr/>
          </a:p>
          <a:p>
            <a:pPr indent="-50800" lvl="0" marL="228600" rtl="0" algn="l">
              <a:lnSpc>
                <a:spcPct val="100000"/>
              </a:lnSpc>
              <a:spcBef>
                <a:spcPts val="1200"/>
              </a:spcBef>
              <a:spcAft>
                <a:spcPts val="0"/>
              </a:spcAft>
              <a:buClr>
                <a:srgbClr val="232F3E"/>
              </a:buClr>
              <a:buSzPts val="2800"/>
              <a:buNone/>
            </a:pPr>
            <a:r>
              <a:t/>
            </a:r>
            <a:endParaRPr>
              <a:solidFill>
                <a:srgbClr val="333333"/>
              </a:solidFill>
            </a:endParaRPr>
          </a:p>
          <a:p>
            <a:pPr indent="-228600" lvl="0" marL="228600" rtl="0" algn="l">
              <a:lnSpc>
                <a:spcPct val="100000"/>
              </a:lnSpc>
              <a:spcBef>
                <a:spcPts val="1200"/>
              </a:spcBef>
              <a:spcAft>
                <a:spcPts val="0"/>
              </a:spcAft>
              <a:buClr>
                <a:srgbClr val="16191F"/>
              </a:buClr>
              <a:buSzPts val="2800"/>
              <a:buChar char="•"/>
            </a:pPr>
            <a:r>
              <a:rPr lang="en-US">
                <a:solidFill>
                  <a:srgbClr val="16191F"/>
                </a:solidFill>
                <a:latin typeface="Arial"/>
                <a:ea typeface="Arial"/>
                <a:cs typeface="Arial"/>
                <a:sym typeface="Arial"/>
              </a:rPr>
              <a:t>I can’t access my EC2 instance through Secure Shell (SSH).</a:t>
            </a:r>
            <a:endParaRPr/>
          </a:p>
          <a:p>
            <a:pPr indent="-50800" lvl="0" marL="228600" rtl="0" algn="l">
              <a:lnSpc>
                <a:spcPct val="100000"/>
              </a:lnSpc>
              <a:spcBef>
                <a:spcPts val="1200"/>
              </a:spcBef>
              <a:spcAft>
                <a:spcPts val="0"/>
              </a:spcAft>
              <a:buClr>
                <a:srgbClr val="232F3E"/>
              </a:buClr>
              <a:buSzPts val="2800"/>
              <a:buNone/>
            </a:pPr>
            <a:r>
              <a:t/>
            </a:r>
            <a:endParaRPr/>
          </a:p>
          <a:p>
            <a:pPr indent="-228600" lvl="0" marL="228600" rtl="0" algn="l">
              <a:lnSpc>
                <a:spcPct val="100000"/>
              </a:lnSpc>
              <a:spcBef>
                <a:spcPts val="1200"/>
              </a:spcBef>
              <a:spcAft>
                <a:spcPts val="0"/>
              </a:spcAft>
              <a:buClr>
                <a:srgbClr val="16191F"/>
              </a:buClr>
              <a:buSzPts val="2800"/>
              <a:buChar char="•"/>
            </a:pPr>
            <a:r>
              <a:rPr lang="en-US">
                <a:solidFill>
                  <a:srgbClr val="16191F"/>
                </a:solidFill>
                <a:latin typeface="Arial"/>
                <a:ea typeface="Arial"/>
                <a:cs typeface="Arial"/>
                <a:sym typeface="Arial"/>
              </a:rPr>
              <a:t>My EC2 database instance isn’t applying any patches.</a:t>
            </a:r>
            <a:endParaRPr/>
          </a:p>
          <a:p>
            <a:pPr indent="-50800" lvl="0" marL="22860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07" name="Google Shape;1907;p164"/>
          <p:cNvSpPr txBox="1"/>
          <p:nvPr>
            <p:ph type="title"/>
          </p:nvPr>
        </p:nvSpPr>
        <p:spPr>
          <a:xfrm>
            <a:off x="365760" y="74530"/>
            <a:ext cx="11466576" cy="51458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Amazon VPC flow logs</a:t>
            </a:r>
            <a:endParaRPr/>
          </a:p>
        </p:txBody>
      </p:sp>
      <p:grpSp>
        <p:nvGrpSpPr>
          <p:cNvPr descr="VPC flow log diagram. See detail in notes.&#10;" id="1908" name="Google Shape;1908;p164"/>
          <p:cNvGrpSpPr/>
          <p:nvPr/>
        </p:nvGrpSpPr>
        <p:grpSpPr>
          <a:xfrm>
            <a:off x="920840" y="1330745"/>
            <a:ext cx="10536833" cy="4728470"/>
            <a:chOff x="745955" y="1425682"/>
            <a:chExt cx="10536833" cy="4728470"/>
          </a:xfrm>
        </p:grpSpPr>
        <p:sp>
          <p:nvSpPr>
            <p:cNvPr id="1909" name="Google Shape;1909;p164"/>
            <p:cNvSpPr/>
            <p:nvPr/>
          </p:nvSpPr>
          <p:spPr>
            <a:xfrm>
              <a:off x="1057387" y="2839453"/>
              <a:ext cx="2399685" cy="3031958"/>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a:t>
              </a:r>
              <a:endParaRPr/>
            </a:p>
          </p:txBody>
        </p:sp>
        <p:sp>
          <p:nvSpPr>
            <p:cNvPr id="1910" name="Google Shape;1910;p164"/>
            <p:cNvSpPr txBox="1"/>
            <p:nvPr/>
          </p:nvSpPr>
          <p:spPr>
            <a:xfrm>
              <a:off x="4221835" y="4095475"/>
              <a:ext cx="143351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Flow logs</a:t>
              </a:r>
              <a:endParaRPr/>
            </a:p>
          </p:txBody>
        </p:sp>
        <p:pic>
          <p:nvPicPr>
            <p:cNvPr id="1911" name="Google Shape;1911;p164"/>
            <p:cNvPicPr preferRelativeResize="0"/>
            <p:nvPr/>
          </p:nvPicPr>
          <p:blipFill rotWithShape="1">
            <a:blip r:embed="rId3">
              <a:alphaModFix/>
            </a:blip>
            <a:srcRect b="0" l="0" r="0" t="0"/>
            <a:stretch/>
          </p:blipFill>
          <p:spPr>
            <a:xfrm>
              <a:off x="4405118" y="2908982"/>
              <a:ext cx="1195454" cy="1195454"/>
            </a:xfrm>
            <a:prstGeom prst="rect">
              <a:avLst/>
            </a:prstGeom>
            <a:noFill/>
            <a:ln>
              <a:noFill/>
            </a:ln>
          </p:spPr>
        </p:pic>
        <p:sp>
          <p:nvSpPr>
            <p:cNvPr id="1912" name="Google Shape;1912;p164"/>
            <p:cNvSpPr txBox="1"/>
            <p:nvPr/>
          </p:nvSpPr>
          <p:spPr>
            <a:xfrm>
              <a:off x="5957937" y="2309065"/>
              <a:ext cx="272097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CloudWatch logs</a:t>
              </a:r>
              <a:endParaRPr/>
            </a:p>
          </p:txBody>
        </p:sp>
        <p:sp>
          <p:nvSpPr>
            <p:cNvPr id="1913" name="Google Shape;1913;p164"/>
            <p:cNvSpPr/>
            <p:nvPr/>
          </p:nvSpPr>
          <p:spPr>
            <a:xfrm>
              <a:off x="745955" y="1873249"/>
              <a:ext cx="2876483" cy="4280903"/>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VPC</a:t>
              </a:r>
              <a:endParaRPr/>
            </a:p>
          </p:txBody>
        </p:sp>
        <p:pic>
          <p:nvPicPr>
            <p:cNvPr id="1914" name="Google Shape;1914;p164"/>
            <p:cNvPicPr preferRelativeResize="0"/>
            <p:nvPr/>
          </p:nvPicPr>
          <p:blipFill rotWithShape="1">
            <a:blip r:embed="rId4">
              <a:alphaModFix/>
            </a:blip>
            <a:srcRect b="0" l="0" r="0" t="0"/>
            <a:stretch/>
          </p:blipFill>
          <p:spPr>
            <a:xfrm>
              <a:off x="745955" y="1873250"/>
              <a:ext cx="381000" cy="381000"/>
            </a:xfrm>
            <a:prstGeom prst="rect">
              <a:avLst/>
            </a:prstGeom>
            <a:noFill/>
            <a:ln>
              <a:noFill/>
            </a:ln>
          </p:spPr>
        </p:pic>
        <p:pic>
          <p:nvPicPr>
            <p:cNvPr id="1915" name="Google Shape;1915;p164"/>
            <p:cNvPicPr preferRelativeResize="0"/>
            <p:nvPr/>
          </p:nvPicPr>
          <p:blipFill rotWithShape="1">
            <a:blip r:embed="rId5">
              <a:alphaModFix/>
            </a:blip>
            <a:srcRect b="0" l="0" r="0" t="0"/>
            <a:stretch/>
          </p:blipFill>
          <p:spPr>
            <a:xfrm>
              <a:off x="6877520" y="1425682"/>
              <a:ext cx="967522" cy="967522"/>
            </a:xfrm>
            <a:prstGeom prst="rect">
              <a:avLst/>
            </a:prstGeom>
            <a:noFill/>
            <a:ln>
              <a:noFill/>
            </a:ln>
          </p:spPr>
        </p:pic>
        <p:sp>
          <p:nvSpPr>
            <p:cNvPr id="1916" name="Google Shape;1916;p164"/>
            <p:cNvSpPr txBox="1"/>
            <p:nvPr/>
          </p:nvSpPr>
          <p:spPr>
            <a:xfrm>
              <a:off x="6111720" y="3909016"/>
              <a:ext cx="220390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S3 bucket</a:t>
              </a:r>
              <a:endParaRPr/>
            </a:p>
          </p:txBody>
        </p:sp>
        <p:pic>
          <p:nvPicPr>
            <p:cNvPr id="1917" name="Google Shape;1917;p164"/>
            <p:cNvPicPr preferRelativeResize="0"/>
            <p:nvPr/>
          </p:nvPicPr>
          <p:blipFill rotWithShape="1">
            <a:blip r:embed="rId6">
              <a:alphaModFix/>
            </a:blip>
            <a:srcRect b="0" l="0" r="0" t="0"/>
            <a:stretch/>
          </p:blipFill>
          <p:spPr>
            <a:xfrm>
              <a:off x="6803101" y="3097672"/>
              <a:ext cx="811344" cy="811344"/>
            </a:xfrm>
            <a:prstGeom prst="rect">
              <a:avLst/>
            </a:prstGeom>
            <a:noFill/>
            <a:ln>
              <a:noFill/>
            </a:ln>
          </p:spPr>
        </p:pic>
        <p:pic>
          <p:nvPicPr>
            <p:cNvPr id="1918" name="Google Shape;1918;p164"/>
            <p:cNvPicPr preferRelativeResize="0"/>
            <p:nvPr/>
          </p:nvPicPr>
          <p:blipFill rotWithShape="1">
            <a:blip r:embed="rId7">
              <a:alphaModFix/>
            </a:blip>
            <a:srcRect b="0" l="0" r="0" t="0"/>
            <a:stretch/>
          </p:blipFill>
          <p:spPr>
            <a:xfrm>
              <a:off x="6800924" y="4719638"/>
              <a:ext cx="762000" cy="762000"/>
            </a:xfrm>
            <a:prstGeom prst="rect">
              <a:avLst/>
            </a:prstGeom>
            <a:noFill/>
            <a:ln>
              <a:noFill/>
            </a:ln>
          </p:spPr>
        </p:pic>
        <p:sp>
          <p:nvSpPr>
            <p:cNvPr id="1919" name="Google Shape;1919;p164"/>
            <p:cNvSpPr txBox="1"/>
            <p:nvPr/>
          </p:nvSpPr>
          <p:spPr>
            <a:xfrm>
              <a:off x="6064324" y="5483225"/>
              <a:ext cx="22796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Kinesis</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Data Firehose stream</a:t>
              </a:r>
              <a:endParaRPr/>
            </a:p>
          </p:txBody>
        </p:sp>
        <p:cxnSp>
          <p:nvCxnSpPr>
            <p:cNvPr id="1920" name="Google Shape;1920;p164"/>
            <p:cNvCxnSpPr>
              <a:stCxn id="1921" idx="3"/>
            </p:cNvCxnSpPr>
            <p:nvPr/>
          </p:nvCxnSpPr>
          <p:spPr>
            <a:xfrm flipH="1" rot="10800000">
              <a:off x="2560112" y="3295953"/>
              <a:ext cx="1895100" cy="422100"/>
            </a:xfrm>
            <a:prstGeom prst="bentConnector3">
              <a:avLst>
                <a:gd fmla="val 56064" name="adj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922" name="Google Shape;1922;p164"/>
            <p:cNvCxnSpPr>
              <a:stCxn id="1911" idx="3"/>
              <a:endCxn id="1915" idx="1"/>
            </p:cNvCxnSpPr>
            <p:nvPr/>
          </p:nvCxnSpPr>
          <p:spPr>
            <a:xfrm flipH="1" rot="10800000">
              <a:off x="5600572" y="1909509"/>
              <a:ext cx="1276800" cy="1597200"/>
            </a:xfrm>
            <a:prstGeom prst="bentConnector3">
              <a:avLst>
                <a:gd fmla="val 13691" name="adj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923" name="Google Shape;1923;p164"/>
            <p:cNvCxnSpPr/>
            <p:nvPr/>
          </p:nvCxnSpPr>
          <p:spPr>
            <a:xfrm>
              <a:off x="5950783" y="3503986"/>
              <a:ext cx="850141"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924" name="Google Shape;1924;p164"/>
            <p:cNvCxnSpPr>
              <a:endCxn id="1918" idx="1"/>
            </p:cNvCxnSpPr>
            <p:nvPr/>
          </p:nvCxnSpPr>
          <p:spPr>
            <a:xfrm flipH="1" rot="-5400000">
              <a:off x="5578274" y="3877988"/>
              <a:ext cx="1597200" cy="848100"/>
            </a:xfrm>
            <a:prstGeom prst="bentConnector2">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925" name="Google Shape;1925;p164"/>
            <p:cNvPicPr preferRelativeResize="0"/>
            <p:nvPr/>
          </p:nvPicPr>
          <p:blipFill rotWithShape="1">
            <a:blip r:embed="rId8">
              <a:alphaModFix/>
            </a:blip>
            <a:srcRect b="0" l="0" r="0" t="0"/>
            <a:stretch/>
          </p:blipFill>
          <p:spPr>
            <a:xfrm>
              <a:off x="1057387" y="2840776"/>
              <a:ext cx="381000" cy="381000"/>
            </a:xfrm>
            <a:prstGeom prst="rect">
              <a:avLst/>
            </a:prstGeom>
            <a:noFill/>
            <a:ln>
              <a:noFill/>
            </a:ln>
          </p:spPr>
        </p:pic>
        <p:sp>
          <p:nvSpPr>
            <p:cNvPr id="1926" name="Google Shape;1926;p164"/>
            <p:cNvSpPr txBox="1"/>
            <p:nvPr/>
          </p:nvSpPr>
          <p:spPr>
            <a:xfrm>
              <a:off x="1187563" y="3967155"/>
              <a:ext cx="203906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Elastic network interface</a:t>
              </a:r>
              <a:endParaRPr/>
            </a:p>
          </p:txBody>
        </p:sp>
        <p:pic>
          <p:nvPicPr>
            <p:cNvPr id="1921" name="Google Shape;1921;p164"/>
            <p:cNvPicPr preferRelativeResize="0"/>
            <p:nvPr/>
          </p:nvPicPr>
          <p:blipFill rotWithShape="1">
            <a:blip r:embed="rId9">
              <a:alphaModFix/>
            </a:blip>
            <a:srcRect b="0" l="0" r="0" t="0"/>
            <a:stretch/>
          </p:blipFill>
          <p:spPr>
            <a:xfrm>
              <a:off x="1893339" y="3384666"/>
              <a:ext cx="666773" cy="666773"/>
            </a:xfrm>
            <a:prstGeom prst="rect">
              <a:avLst/>
            </a:prstGeom>
            <a:noFill/>
            <a:ln>
              <a:noFill/>
            </a:ln>
          </p:spPr>
        </p:pic>
        <p:cxnSp>
          <p:nvCxnSpPr>
            <p:cNvPr id="1927" name="Google Shape;1927;p164"/>
            <p:cNvCxnSpPr>
              <a:stCxn id="1909" idx="3"/>
            </p:cNvCxnSpPr>
            <p:nvPr/>
          </p:nvCxnSpPr>
          <p:spPr>
            <a:xfrm flipH="1" rot="10800000">
              <a:off x="3457072" y="3735032"/>
              <a:ext cx="965100" cy="620400"/>
            </a:xfrm>
            <a:prstGeom prst="bentConnector3">
              <a:avLst>
                <a:gd fmla="val 46893" name="adj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928" name="Google Shape;1928;p164"/>
            <p:cNvCxnSpPr>
              <a:endCxn id="1911" idx="0"/>
            </p:cNvCxnSpPr>
            <p:nvPr/>
          </p:nvCxnSpPr>
          <p:spPr>
            <a:xfrm>
              <a:off x="3637245" y="1920782"/>
              <a:ext cx="1365600" cy="988200"/>
            </a:xfrm>
            <a:prstGeom prst="bentConnector2">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929" name="Google Shape;1929;p164"/>
            <p:cNvPicPr preferRelativeResize="0"/>
            <p:nvPr/>
          </p:nvPicPr>
          <p:blipFill rotWithShape="1">
            <a:blip r:embed="rId10">
              <a:alphaModFix/>
            </a:blip>
            <a:srcRect b="0" l="0" r="0" t="0"/>
            <a:stretch/>
          </p:blipFill>
          <p:spPr>
            <a:xfrm>
              <a:off x="9649730" y="1461711"/>
              <a:ext cx="913445" cy="913445"/>
            </a:xfrm>
            <a:prstGeom prst="rect">
              <a:avLst/>
            </a:prstGeom>
            <a:noFill/>
            <a:ln>
              <a:noFill/>
            </a:ln>
          </p:spPr>
        </p:pic>
        <p:sp>
          <p:nvSpPr>
            <p:cNvPr id="1930" name="Google Shape;1930;p164"/>
            <p:cNvSpPr txBox="1"/>
            <p:nvPr/>
          </p:nvSpPr>
          <p:spPr>
            <a:xfrm>
              <a:off x="9208825" y="2340264"/>
              <a:ext cx="19696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Management Console</a:t>
              </a:r>
              <a:endParaRPr/>
            </a:p>
          </p:txBody>
        </p:sp>
        <p:cxnSp>
          <p:nvCxnSpPr>
            <p:cNvPr id="1931" name="Google Shape;1931;p164"/>
            <p:cNvCxnSpPr>
              <a:stCxn id="1929" idx="1"/>
              <a:endCxn id="1915" idx="3"/>
            </p:cNvCxnSpPr>
            <p:nvPr/>
          </p:nvCxnSpPr>
          <p:spPr>
            <a:xfrm rot="10800000">
              <a:off x="7844930" y="1909434"/>
              <a:ext cx="1804800" cy="900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932" name="Google Shape;1932;p164"/>
            <p:cNvPicPr preferRelativeResize="0"/>
            <p:nvPr/>
          </p:nvPicPr>
          <p:blipFill rotWithShape="1">
            <a:blip r:embed="rId11">
              <a:alphaModFix/>
            </a:blip>
            <a:srcRect b="0" l="0" r="0" t="0"/>
            <a:stretch/>
          </p:blipFill>
          <p:spPr>
            <a:xfrm>
              <a:off x="9757944" y="3133065"/>
              <a:ext cx="762000" cy="762000"/>
            </a:xfrm>
            <a:prstGeom prst="rect">
              <a:avLst/>
            </a:prstGeom>
            <a:noFill/>
            <a:ln>
              <a:noFill/>
            </a:ln>
          </p:spPr>
        </p:pic>
        <p:sp>
          <p:nvSpPr>
            <p:cNvPr id="1933" name="Google Shape;1933;p164"/>
            <p:cNvSpPr txBox="1"/>
            <p:nvPr/>
          </p:nvSpPr>
          <p:spPr>
            <a:xfrm>
              <a:off x="8990438" y="3895065"/>
              <a:ext cx="22923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Athena</a:t>
              </a:r>
              <a:endParaRPr/>
            </a:p>
          </p:txBody>
        </p:sp>
        <p:cxnSp>
          <p:nvCxnSpPr>
            <p:cNvPr id="1934" name="Google Shape;1934;p164"/>
            <p:cNvCxnSpPr>
              <a:stCxn id="1932" idx="1"/>
              <a:endCxn id="1917" idx="3"/>
            </p:cNvCxnSpPr>
            <p:nvPr/>
          </p:nvCxnSpPr>
          <p:spPr>
            <a:xfrm rot="10800000">
              <a:off x="7614444" y="3503265"/>
              <a:ext cx="2143500" cy="1080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935" name="Google Shape;1935;p164"/>
            <p:cNvPicPr preferRelativeResize="0"/>
            <p:nvPr/>
          </p:nvPicPr>
          <p:blipFill rotWithShape="1">
            <a:blip r:embed="rId12">
              <a:alphaModFix/>
            </a:blip>
            <a:srcRect b="0" l="0" r="0" t="0"/>
            <a:stretch/>
          </p:blipFill>
          <p:spPr>
            <a:xfrm>
              <a:off x="9757944" y="4713955"/>
              <a:ext cx="762000" cy="762000"/>
            </a:xfrm>
            <a:prstGeom prst="rect">
              <a:avLst/>
            </a:prstGeom>
            <a:noFill/>
            <a:ln>
              <a:noFill/>
            </a:ln>
          </p:spPr>
        </p:pic>
        <p:sp>
          <p:nvSpPr>
            <p:cNvPr id="1936" name="Google Shape;1936;p164"/>
            <p:cNvSpPr txBox="1"/>
            <p:nvPr/>
          </p:nvSpPr>
          <p:spPr>
            <a:xfrm>
              <a:off x="8990438" y="5475955"/>
              <a:ext cx="22923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OpenSearch Service</a:t>
              </a:r>
              <a:endParaRPr/>
            </a:p>
          </p:txBody>
        </p:sp>
        <p:cxnSp>
          <p:nvCxnSpPr>
            <p:cNvPr id="1937" name="Google Shape;1937;p164"/>
            <p:cNvCxnSpPr>
              <a:stCxn id="1918" idx="3"/>
              <a:endCxn id="1935" idx="1"/>
            </p:cNvCxnSpPr>
            <p:nvPr/>
          </p:nvCxnSpPr>
          <p:spPr>
            <a:xfrm flipH="1" rot="10800000">
              <a:off x="7562924" y="5094938"/>
              <a:ext cx="2195100" cy="570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938" name="Google Shape;1938;p164"/>
            <p:cNvSpPr txBox="1"/>
            <p:nvPr/>
          </p:nvSpPr>
          <p:spPr>
            <a:xfrm>
              <a:off x="1490674" y="5424448"/>
              <a:ext cx="1387043"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a:t>
              </a:r>
              <a:endParaRPr/>
            </a:p>
          </p:txBody>
        </p:sp>
        <p:pic>
          <p:nvPicPr>
            <p:cNvPr id="1939" name="Google Shape;1939;p164"/>
            <p:cNvPicPr preferRelativeResize="0"/>
            <p:nvPr/>
          </p:nvPicPr>
          <p:blipFill rotWithShape="1">
            <a:blip r:embed="rId13">
              <a:alphaModFix/>
            </a:blip>
            <a:srcRect b="0" l="0" r="0" t="0"/>
            <a:stretch/>
          </p:blipFill>
          <p:spPr>
            <a:xfrm>
              <a:off x="1860857" y="4796532"/>
              <a:ext cx="692476" cy="692476"/>
            </a:xfrm>
            <a:prstGeom prst="rect">
              <a:avLst/>
            </a:prstGeom>
            <a:noFill/>
            <a:ln>
              <a:noFill/>
            </a:ln>
          </p:spPr>
        </p:pic>
        <p:cxnSp>
          <p:nvCxnSpPr>
            <p:cNvPr id="1940" name="Google Shape;1940;p164"/>
            <p:cNvCxnSpPr>
              <a:stCxn id="1939" idx="0"/>
              <a:endCxn id="1926" idx="2"/>
            </p:cNvCxnSpPr>
            <p:nvPr/>
          </p:nvCxnSpPr>
          <p:spPr>
            <a:xfrm rot="10800000">
              <a:off x="2207095" y="4552032"/>
              <a:ext cx="0" cy="244500"/>
            </a:xfrm>
            <a:prstGeom prst="straightConnector1">
              <a:avLst/>
            </a:prstGeom>
            <a:noFill/>
            <a:ln cap="flat" cmpd="sng" w="25400">
              <a:solidFill>
                <a:schemeClr val="dk2"/>
              </a:solidFill>
              <a:prstDash val="solid"/>
              <a:round/>
              <a:headEnd len="sm" w="sm" type="none"/>
              <a:tailEnd len="sm" w="sm" type="none"/>
            </a:ln>
            <a:effectLst>
              <a:outerShdw blurRad="63500" sx="0" rotWithShape="0" dir="2700000" dist="37357" sy="0">
                <a:srgbClr val="000000"/>
              </a:outerShdw>
              <a:reflection blurRad="0" dir="0" dist="0" endA="0" endPos="0" kx="0" rotWithShape="0" algn="bl" stPos="0" sy="-100000" ky="0"/>
            </a:effectLst>
          </p:spPr>
        </p:cxnSp>
      </p:grpSp>
      <p:sp>
        <p:nvSpPr>
          <p:cNvPr id="1941" name="Google Shape;1941;p164"/>
          <p:cNvSpPr/>
          <p:nvPr/>
        </p:nvSpPr>
        <p:spPr>
          <a:xfrm>
            <a:off x="3714897" y="1084188"/>
            <a:ext cx="1532820" cy="353943"/>
          </a:xfrm>
          <a:custGeom>
            <a:rect b="b" l="l" r="r" t="t"/>
            <a:pathLst>
              <a:path extrusionOk="0" h="120000" w="120000">
                <a:moveTo>
                  <a:pt x="0" y="0"/>
                </a:moveTo>
                <a:lnTo>
                  <a:pt x="120000" y="0"/>
                </a:lnTo>
                <a:lnTo>
                  <a:pt x="120000" y="120000"/>
                </a:lnTo>
                <a:lnTo>
                  <a:pt x="0" y="120000"/>
                </a:lnTo>
                <a:close/>
              </a:path>
              <a:path extrusionOk="0" fill="none" h="120000" w="120000">
                <a:moveTo>
                  <a:pt x="60402" y="124988"/>
                </a:moveTo>
                <a:lnTo>
                  <a:pt x="60424" y="245726"/>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700">
                <a:solidFill>
                  <a:schemeClr val="lt1"/>
                </a:solidFill>
                <a:latin typeface="Play"/>
                <a:ea typeface="Play"/>
                <a:cs typeface="Play"/>
                <a:sym typeface="Play"/>
              </a:rPr>
              <a:t>VPC flow logs</a:t>
            </a:r>
            <a:endParaRPr/>
          </a:p>
        </p:txBody>
      </p:sp>
      <p:sp>
        <p:nvSpPr>
          <p:cNvPr id="1942" name="Google Shape;1942;p164"/>
          <p:cNvSpPr/>
          <p:nvPr/>
        </p:nvSpPr>
        <p:spPr>
          <a:xfrm>
            <a:off x="3102616" y="1931820"/>
            <a:ext cx="1940491" cy="615553"/>
          </a:xfrm>
          <a:custGeom>
            <a:rect b="b" l="l" r="r" t="t"/>
            <a:pathLst>
              <a:path extrusionOk="0" h="120000" w="120000">
                <a:moveTo>
                  <a:pt x="0" y="0"/>
                </a:moveTo>
                <a:lnTo>
                  <a:pt x="120000" y="0"/>
                </a:lnTo>
                <a:lnTo>
                  <a:pt x="120000" y="120000"/>
                </a:lnTo>
                <a:lnTo>
                  <a:pt x="0" y="120000"/>
                </a:lnTo>
                <a:close/>
              </a:path>
              <a:path extrusionOk="0" fill="none" h="120000" w="120000">
                <a:moveTo>
                  <a:pt x="60402" y="124988"/>
                </a:moveTo>
                <a:lnTo>
                  <a:pt x="60395" y="245506"/>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700">
                <a:solidFill>
                  <a:schemeClr val="lt1"/>
                </a:solidFill>
                <a:latin typeface="Play"/>
                <a:ea typeface="Play"/>
                <a:cs typeface="Play"/>
                <a:sym typeface="Play"/>
              </a:rPr>
              <a:t>Elastic network interface flow logs</a:t>
            </a:r>
            <a:endParaRPr/>
          </a:p>
        </p:txBody>
      </p:sp>
      <p:sp>
        <p:nvSpPr>
          <p:cNvPr id="1943" name="Google Shape;1943;p164"/>
          <p:cNvSpPr/>
          <p:nvPr/>
        </p:nvSpPr>
        <p:spPr>
          <a:xfrm>
            <a:off x="4016418" y="5065122"/>
            <a:ext cx="1488563" cy="615553"/>
          </a:xfrm>
          <a:custGeom>
            <a:rect b="b" l="l" r="r" t="t"/>
            <a:pathLst>
              <a:path extrusionOk="0" h="120000" w="120000">
                <a:moveTo>
                  <a:pt x="0" y="0"/>
                </a:moveTo>
                <a:lnTo>
                  <a:pt x="120000" y="0"/>
                </a:lnTo>
                <a:lnTo>
                  <a:pt x="120000" y="120000"/>
                </a:lnTo>
                <a:lnTo>
                  <a:pt x="0" y="120000"/>
                </a:lnTo>
                <a:close/>
              </a:path>
              <a:path extrusionOk="0" fill="none" h="120000" w="120000">
                <a:moveTo>
                  <a:pt x="9614" y="-3042"/>
                </a:moveTo>
                <a:lnTo>
                  <a:pt x="10272" y="-155078"/>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700">
                <a:solidFill>
                  <a:schemeClr val="lt1"/>
                </a:solidFill>
                <a:latin typeface="Play"/>
                <a:ea typeface="Play"/>
                <a:cs typeface="Play"/>
                <a:sym typeface="Play"/>
              </a:rPr>
              <a:t>Subnet flow logs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1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49" name="Google Shape;1949;p16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Flow log IAM access policy</a:t>
            </a:r>
            <a:endParaRPr/>
          </a:p>
        </p:txBody>
      </p:sp>
      <p:sp>
        <p:nvSpPr>
          <p:cNvPr id="1950" name="Google Shape;1950;p165"/>
          <p:cNvSpPr txBox="1"/>
          <p:nvPr>
            <p:ph idx="1" type="body"/>
          </p:nvPr>
        </p:nvSpPr>
        <p:spPr>
          <a:xfrm>
            <a:off x="365760" y="1097280"/>
            <a:ext cx="6149965"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sz="2400"/>
              <a:t>{</a:t>
            </a:r>
            <a:endParaRPr/>
          </a:p>
          <a:p>
            <a:pPr indent="0" lvl="0" marL="0" rtl="0" algn="l">
              <a:lnSpc>
                <a:spcPct val="100000"/>
              </a:lnSpc>
              <a:spcBef>
                <a:spcPts val="0"/>
              </a:spcBef>
              <a:spcAft>
                <a:spcPts val="0"/>
              </a:spcAft>
              <a:buClr>
                <a:srgbClr val="232F3E"/>
              </a:buClr>
              <a:buSzPts val="2400"/>
              <a:buNone/>
            </a:pPr>
            <a:r>
              <a:rPr lang="en-US" sz="2400"/>
              <a:t>  "Version": "2012-10-17",</a:t>
            </a:r>
            <a:endParaRPr/>
          </a:p>
          <a:p>
            <a:pPr indent="0" lvl="0" marL="0" rtl="0" algn="l">
              <a:lnSpc>
                <a:spcPct val="100000"/>
              </a:lnSpc>
              <a:spcBef>
                <a:spcPts val="0"/>
              </a:spcBef>
              <a:spcAft>
                <a:spcPts val="0"/>
              </a:spcAft>
              <a:buClr>
                <a:srgbClr val="232F3E"/>
              </a:buClr>
              <a:buSzPts val="2400"/>
              <a:buNone/>
            </a:pPr>
            <a:r>
              <a:rPr lang="en-US" sz="2400"/>
              <a:t>  "Statement": [</a:t>
            </a:r>
            <a:endParaRPr/>
          </a:p>
          <a:p>
            <a:pPr indent="0" lvl="0" marL="0" rtl="0" algn="l">
              <a:lnSpc>
                <a:spcPct val="100000"/>
              </a:lnSpc>
              <a:spcBef>
                <a:spcPts val="0"/>
              </a:spcBef>
              <a:spcAft>
                <a:spcPts val="0"/>
              </a:spcAft>
              <a:buClr>
                <a:srgbClr val="232F3E"/>
              </a:buClr>
              <a:buSzPts val="2400"/>
              <a:buNone/>
            </a:pPr>
            <a:r>
              <a:rPr lang="en-US" sz="2400"/>
              <a:t>    {</a:t>
            </a:r>
            <a:endParaRPr/>
          </a:p>
          <a:p>
            <a:pPr indent="0" lvl="0" marL="0" rtl="0" algn="l">
              <a:lnSpc>
                <a:spcPct val="100000"/>
              </a:lnSpc>
              <a:spcBef>
                <a:spcPts val="0"/>
              </a:spcBef>
              <a:spcAft>
                <a:spcPts val="0"/>
              </a:spcAft>
              <a:buClr>
                <a:srgbClr val="232F3E"/>
              </a:buClr>
              <a:buSzPts val="2400"/>
              <a:buNone/>
            </a:pPr>
            <a:r>
              <a:rPr lang="en-US" sz="2400"/>
              <a:t>      "Effect": "Allow",</a:t>
            </a:r>
            <a:endParaRPr/>
          </a:p>
          <a:p>
            <a:pPr indent="0" lvl="0" marL="0" rtl="0" algn="l">
              <a:lnSpc>
                <a:spcPct val="100000"/>
              </a:lnSpc>
              <a:spcBef>
                <a:spcPts val="0"/>
              </a:spcBef>
              <a:spcAft>
                <a:spcPts val="0"/>
              </a:spcAft>
              <a:buClr>
                <a:srgbClr val="232F3E"/>
              </a:buClr>
              <a:buSzPts val="2400"/>
              <a:buNone/>
            </a:pPr>
            <a:r>
              <a:rPr lang="en-US" sz="2400"/>
              <a:t>      "Action": [</a:t>
            </a:r>
            <a:endParaRPr/>
          </a:p>
          <a:p>
            <a:pPr indent="0" lvl="0" marL="0" rtl="0" algn="l">
              <a:lnSpc>
                <a:spcPct val="100000"/>
              </a:lnSpc>
              <a:spcBef>
                <a:spcPts val="0"/>
              </a:spcBef>
              <a:spcAft>
                <a:spcPts val="0"/>
              </a:spcAft>
              <a:buClr>
                <a:srgbClr val="232F3E"/>
              </a:buClr>
              <a:buSzPts val="2400"/>
              <a:buNone/>
            </a:pPr>
            <a:r>
              <a:rPr lang="en-US" sz="2400"/>
              <a:t>        "ec2:CreateFlowLogs",</a:t>
            </a:r>
            <a:endParaRPr/>
          </a:p>
          <a:p>
            <a:pPr indent="0" lvl="0" marL="0" rtl="0" algn="l">
              <a:lnSpc>
                <a:spcPct val="100000"/>
              </a:lnSpc>
              <a:spcBef>
                <a:spcPts val="0"/>
              </a:spcBef>
              <a:spcAft>
                <a:spcPts val="0"/>
              </a:spcAft>
              <a:buClr>
                <a:srgbClr val="232F3E"/>
              </a:buClr>
              <a:buSzPts val="2400"/>
              <a:buNone/>
            </a:pPr>
            <a:r>
              <a:rPr lang="en-US" sz="2400"/>
              <a:t>        "ec2:DescribeFlowLogs",</a:t>
            </a:r>
            <a:endParaRPr/>
          </a:p>
          <a:p>
            <a:pPr indent="0" lvl="0" marL="0" rtl="0" algn="l">
              <a:lnSpc>
                <a:spcPct val="100000"/>
              </a:lnSpc>
              <a:spcBef>
                <a:spcPts val="0"/>
              </a:spcBef>
              <a:spcAft>
                <a:spcPts val="0"/>
              </a:spcAft>
              <a:buClr>
                <a:srgbClr val="232F3E"/>
              </a:buClr>
              <a:buSzPts val="2400"/>
              <a:buNone/>
            </a:pPr>
            <a:r>
              <a:rPr lang="en-US" sz="2400"/>
              <a:t>        "ec2:DeleteFlowLogs"</a:t>
            </a:r>
            <a:endParaRPr/>
          </a:p>
          <a:p>
            <a:pPr indent="0" lvl="0" marL="0" rtl="0" algn="l">
              <a:lnSpc>
                <a:spcPct val="100000"/>
              </a:lnSpc>
              <a:spcBef>
                <a:spcPts val="0"/>
              </a:spcBef>
              <a:spcAft>
                <a:spcPts val="0"/>
              </a:spcAft>
              <a:buClr>
                <a:srgbClr val="232F3E"/>
              </a:buClr>
              <a:buSzPts val="2400"/>
              <a:buNone/>
            </a:pPr>
            <a:r>
              <a:rPr lang="en-US" sz="2400"/>
              <a:t>      ],</a:t>
            </a:r>
            <a:endParaRPr/>
          </a:p>
          <a:p>
            <a:pPr indent="0" lvl="0" marL="0" rtl="0" algn="l">
              <a:lnSpc>
                <a:spcPct val="100000"/>
              </a:lnSpc>
              <a:spcBef>
                <a:spcPts val="0"/>
              </a:spcBef>
              <a:spcAft>
                <a:spcPts val="0"/>
              </a:spcAft>
              <a:buClr>
                <a:srgbClr val="232F3E"/>
              </a:buClr>
              <a:buSzPts val="2400"/>
              <a:buNone/>
            </a:pPr>
            <a:r>
              <a:rPr lang="en-US" sz="2400"/>
              <a:t>      "Resource": "*"</a:t>
            </a:r>
            <a:endParaRPr/>
          </a:p>
          <a:p>
            <a:pPr indent="0" lvl="0" marL="0" rtl="0" algn="l">
              <a:lnSpc>
                <a:spcPct val="100000"/>
              </a:lnSpc>
              <a:spcBef>
                <a:spcPts val="0"/>
              </a:spcBef>
              <a:spcAft>
                <a:spcPts val="0"/>
              </a:spcAft>
              <a:buClr>
                <a:srgbClr val="232F3E"/>
              </a:buClr>
              <a:buSzPts val="2400"/>
              <a:buNone/>
            </a:pPr>
            <a:r>
              <a:rPr lang="en-US" sz="2400"/>
              <a:t>    }</a:t>
            </a:r>
            <a:endParaRPr/>
          </a:p>
          <a:p>
            <a:pPr indent="0" lvl="0" marL="0" rtl="0" algn="l">
              <a:lnSpc>
                <a:spcPct val="100000"/>
              </a:lnSpc>
              <a:spcBef>
                <a:spcPts val="0"/>
              </a:spcBef>
              <a:spcAft>
                <a:spcPts val="0"/>
              </a:spcAft>
              <a:buClr>
                <a:srgbClr val="232F3E"/>
              </a:buClr>
              <a:buSzPts val="2400"/>
              <a:buNone/>
            </a:pPr>
            <a:r>
              <a:rPr lang="en-US" sz="2400"/>
              <a:t>  ]</a:t>
            </a:r>
            <a:endParaRPr/>
          </a:p>
          <a:p>
            <a:pPr indent="0" lvl="0" marL="0" rtl="0" algn="l">
              <a:lnSpc>
                <a:spcPct val="100000"/>
              </a:lnSpc>
              <a:spcBef>
                <a:spcPts val="0"/>
              </a:spcBef>
              <a:spcAft>
                <a:spcPts val="0"/>
              </a:spcAft>
              <a:buClr>
                <a:srgbClr val="232F3E"/>
              </a:buClr>
              <a:buSzPts val="2400"/>
              <a:buNone/>
            </a:pPr>
            <a:r>
              <a:rPr lang="en-US" sz="2400"/>
              <a:t>}</a:t>
            </a:r>
            <a:endParaRPr/>
          </a:p>
        </p:txBody>
      </p:sp>
      <p:sp>
        <p:nvSpPr>
          <p:cNvPr id="1951" name="Google Shape;1951;p165"/>
          <p:cNvSpPr/>
          <p:nvPr/>
        </p:nvSpPr>
        <p:spPr>
          <a:xfrm>
            <a:off x="7373634" y="3257527"/>
            <a:ext cx="2399951" cy="1200329"/>
          </a:xfrm>
          <a:custGeom>
            <a:rect b="b" l="l" r="r" t="t"/>
            <a:pathLst>
              <a:path extrusionOk="0" h="120000" w="120000">
                <a:moveTo>
                  <a:pt x="0" y="0"/>
                </a:moveTo>
                <a:lnTo>
                  <a:pt x="120000" y="0"/>
                </a:lnTo>
                <a:lnTo>
                  <a:pt x="120000" y="120000"/>
                </a:lnTo>
                <a:lnTo>
                  <a:pt x="0" y="120000"/>
                </a:lnTo>
                <a:close/>
              </a:path>
              <a:path extrusionOk="0" fill="none" h="120000" w="120000">
                <a:moveTo>
                  <a:pt x="-106" y="61020"/>
                </a:moveTo>
                <a:lnTo>
                  <a:pt x="-57396" y="61278"/>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IAM policy grants users  permissions to create, describe, and delete flow logs.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1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sz="1600"/>
          </a:p>
        </p:txBody>
      </p:sp>
      <p:sp>
        <p:nvSpPr>
          <p:cNvPr id="1957" name="Google Shape;1957;p16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Default flow log record example (1 of 2)</a:t>
            </a:r>
            <a:endParaRPr/>
          </a:p>
        </p:txBody>
      </p:sp>
      <p:graphicFrame>
        <p:nvGraphicFramePr>
          <p:cNvPr id="1958" name="Google Shape;1958;p166"/>
          <p:cNvGraphicFramePr/>
          <p:nvPr/>
        </p:nvGraphicFramePr>
        <p:xfrm>
          <a:off x="365760" y="1220548"/>
          <a:ext cx="3000000" cy="3000000"/>
        </p:xfrm>
        <a:graphic>
          <a:graphicData uri="http://schemas.openxmlformats.org/drawingml/2006/table">
            <a:tbl>
              <a:tblPr bandRow="1" firstRow="1">
                <a:noFill/>
                <a:tableStyleId>{C6C3AEC5-3F7B-4145-811E-6C8585CAFB2E}</a:tableStyleId>
              </a:tblPr>
              <a:tblGrid>
                <a:gridCol w="1946775"/>
                <a:gridCol w="6422225"/>
                <a:gridCol w="3097575"/>
              </a:tblGrid>
              <a:tr h="487775">
                <a:tc>
                  <a:txBody>
                    <a:bodyPr/>
                    <a:lstStyle/>
                    <a:p>
                      <a:pPr indent="0" lvl="0" marL="0" marR="0" rtl="0" algn="l">
                        <a:spcBef>
                          <a:spcPts val="0"/>
                        </a:spcBef>
                        <a:spcAft>
                          <a:spcPts val="0"/>
                        </a:spcAft>
                        <a:buNone/>
                      </a:pPr>
                      <a:r>
                        <a:rPr lang="en-US" sz="1800">
                          <a:solidFill>
                            <a:schemeClr val="lt1"/>
                          </a:solidFill>
                        </a:rPr>
                        <a:t>Field name</a:t>
                      </a:r>
                      <a:endParaRPr b="0" sz="1800">
                        <a:solidFill>
                          <a:schemeClr val="lt1"/>
                        </a:solidFill>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Field description</a:t>
                      </a:r>
                      <a:endParaRPr b="1"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Example value</a:t>
                      </a:r>
                      <a:endParaRPr/>
                    </a:p>
                  </a:txBody>
                  <a:tcPr marT="37675" marB="37675" marR="75325" marL="150650" anchor="ctr"/>
                </a:tc>
              </a:tr>
              <a:tr h="466250">
                <a:tc>
                  <a:txBody>
                    <a:bodyPr/>
                    <a:lstStyle/>
                    <a:p>
                      <a:pPr indent="0" lvl="0" marL="0" marR="0" rtl="0" algn="l">
                        <a:spcBef>
                          <a:spcPts val="0"/>
                        </a:spcBef>
                        <a:spcAft>
                          <a:spcPts val="0"/>
                        </a:spcAft>
                        <a:buNone/>
                      </a:pPr>
                      <a:r>
                        <a:rPr lang="en-US" sz="1800">
                          <a:solidFill>
                            <a:srgbClr val="232F3E"/>
                          </a:solidFill>
                        </a:rPr>
                        <a:t>version</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VPC Flow Logs version</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2</a:t>
                      </a:r>
                      <a:endParaRPr/>
                    </a:p>
                  </a:txBody>
                  <a:tcPr marT="37675" marB="37675" marR="75325" marL="150650" anchor="ctr"/>
                </a:tc>
              </a:tr>
              <a:tr h="486300">
                <a:tc>
                  <a:txBody>
                    <a:bodyPr/>
                    <a:lstStyle/>
                    <a:p>
                      <a:pPr indent="0" lvl="0" marL="0" marR="0" rtl="0" algn="l">
                        <a:spcBef>
                          <a:spcPts val="0"/>
                        </a:spcBef>
                        <a:spcAft>
                          <a:spcPts val="0"/>
                        </a:spcAft>
                        <a:buNone/>
                      </a:pPr>
                      <a:r>
                        <a:rPr lang="en-US" sz="1800">
                          <a:solidFill>
                            <a:srgbClr val="232F3E"/>
                          </a:solidFill>
                        </a:rPr>
                        <a:t>account-id </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Network owner AWS account</a:t>
                      </a:r>
                      <a:endParaRPr sz="1800">
                        <a:solidFill>
                          <a:srgbClr val="232F3E"/>
                        </a:solidFill>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123456789010</a:t>
                      </a:r>
                      <a:endParaRPr sz="1800">
                        <a:solidFill>
                          <a:srgbClr val="232F3E"/>
                        </a:solidFill>
                      </a:endParaRPr>
                    </a:p>
                  </a:txBody>
                  <a:tcPr marT="37675" marB="37675" marR="75325" marL="150650" anchor="ctr"/>
                </a:tc>
              </a:tr>
              <a:tr h="539475">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interface-id</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Traffic network interface</a:t>
                      </a:r>
                      <a:endParaRPr sz="1800">
                        <a:solidFill>
                          <a:srgbClr val="232F3E"/>
                        </a:solidFill>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eni-1235b8ca123456789</a:t>
                      </a:r>
                      <a:endParaRPr/>
                    </a:p>
                  </a:txBody>
                  <a:tcPr marT="37675" marB="37675" marR="75325" marL="150650" anchor="ctr"/>
                </a:tc>
              </a:tr>
              <a:tr h="539475">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srcaddr</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Source address for incoming traffic, or the network address interface for outgoing traffic</a:t>
                      </a:r>
                      <a:endParaRPr sz="1800">
                        <a:solidFill>
                          <a:srgbClr val="232F3E"/>
                        </a:solidFill>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172.31.16.139</a:t>
                      </a:r>
                      <a:endParaRPr/>
                    </a:p>
                  </a:txBody>
                  <a:tcPr marT="37675" marB="37675" marR="75325" marL="150650" anchor="ctr"/>
                </a:tc>
              </a:tr>
              <a:tr h="539475">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dstaddr</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Destination address for outgoing traffic, or the network interface address for incoming traffic</a:t>
                      </a:r>
                      <a:endParaRPr sz="1800">
                        <a:solidFill>
                          <a:srgbClr val="232F3E"/>
                        </a:solidFill>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172.31.16.21</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latin typeface="Play"/>
                          <a:ea typeface="Play"/>
                          <a:cs typeface="Play"/>
                          <a:sym typeface="Play"/>
                        </a:rPr>
                        <a:t>srcport</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Traffic source port </a:t>
                      </a:r>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20641</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latin typeface="Play"/>
                          <a:ea typeface="Play"/>
                          <a:cs typeface="Play"/>
                          <a:sym typeface="Play"/>
                        </a:rPr>
                        <a:t>dstport</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Traffic destination port</a:t>
                      </a:r>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22</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latin typeface="Play"/>
                          <a:ea typeface="Play"/>
                          <a:cs typeface="Play"/>
                          <a:sym typeface="Play"/>
                        </a:rPr>
                        <a:t>protocol</a:t>
                      </a:r>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Traffic IANA protocol number</a:t>
                      </a:r>
                      <a:endParaRPr sz="1800">
                        <a:solidFill>
                          <a:srgbClr val="232F3E"/>
                        </a:solidFill>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6 (TCP)</a:t>
                      </a:r>
                      <a:endParaRPr/>
                    </a:p>
                  </a:txBody>
                  <a:tcPr marT="37675" marB="37675" marR="75325" marL="150650" anchor="ct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1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sz="1600"/>
          </a:p>
        </p:txBody>
      </p:sp>
      <p:sp>
        <p:nvSpPr>
          <p:cNvPr id="1964" name="Google Shape;1964;p16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Default flow log record example (2 of 2)</a:t>
            </a:r>
            <a:endParaRPr/>
          </a:p>
        </p:txBody>
      </p:sp>
      <p:graphicFrame>
        <p:nvGraphicFramePr>
          <p:cNvPr id="1965" name="Google Shape;1965;p167"/>
          <p:cNvGraphicFramePr/>
          <p:nvPr/>
        </p:nvGraphicFramePr>
        <p:xfrm>
          <a:off x="439153" y="1509306"/>
          <a:ext cx="3000000" cy="3000000"/>
        </p:xfrm>
        <a:graphic>
          <a:graphicData uri="http://schemas.openxmlformats.org/drawingml/2006/table">
            <a:tbl>
              <a:tblPr bandRow="1" firstRow="1">
                <a:noFill/>
                <a:tableStyleId>{C6C3AEC5-3F7B-4145-811E-6C8585CAFB2E}</a:tableStyleId>
              </a:tblPr>
              <a:tblGrid>
                <a:gridCol w="1911300"/>
                <a:gridCol w="6305150"/>
                <a:gridCol w="3041100"/>
              </a:tblGrid>
              <a:tr h="487775">
                <a:tc>
                  <a:txBody>
                    <a:bodyPr/>
                    <a:lstStyle/>
                    <a:p>
                      <a:pPr indent="0" lvl="0" marL="0" marR="0" rtl="0" algn="l">
                        <a:spcBef>
                          <a:spcPts val="0"/>
                        </a:spcBef>
                        <a:spcAft>
                          <a:spcPts val="0"/>
                        </a:spcAft>
                        <a:buNone/>
                      </a:pPr>
                      <a:r>
                        <a:rPr lang="en-US" sz="1800">
                          <a:solidFill>
                            <a:schemeClr val="lt1"/>
                          </a:solidFill>
                        </a:rPr>
                        <a:t>Field name</a:t>
                      </a:r>
                      <a:endParaRPr b="0" sz="1800">
                        <a:solidFill>
                          <a:schemeClr val="lt1"/>
                        </a:solidFill>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Field description</a:t>
                      </a:r>
                      <a:endParaRPr b="1"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Example value</a:t>
                      </a:r>
                      <a:endParaRPr/>
                    </a:p>
                  </a:txBody>
                  <a:tcPr marT="37675" marB="37675" marR="75325" marL="150650" anchor="ctr"/>
                </a:tc>
              </a:tr>
              <a:tr h="466250">
                <a:tc>
                  <a:txBody>
                    <a:bodyPr/>
                    <a:lstStyle/>
                    <a:p>
                      <a:pPr indent="0" lvl="0" marL="0" marR="0" rtl="0" algn="l">
                        <a:spcBef>
                          <a:spcPts val="0"/>
                        </a:spcBef>
                        <a:spcAft>
                          <a:spcPts val="0"/>
                        </a:spcAft>
                        <a:buNone/>
                      </a:pPr>
                      <a:r>
                        <a:rPr lang="en-US" sz="1800">
                          <a:solidFill>
                            <a:srgbClr val="232F3E"/>
                          </a:solidFill>
                        </a:rPr>
                        <a:t>packets</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Number of packets transferred</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20</a:t>
                      </a:r>
                      <a:endParaRPr/>
                    </a:p>
                  </a:txBody>
                  <a:tcPr marT="37675" marB="37675" marR="75325" marL="150650" anchor="ctr"/>
                </a:tc>
              </a:tr>
              <a:tr h="486300">
                <a:tc>
                  <a:txBody>
                    <a:bodyPr/>
                    <a:lstStyle/>
                    <a:p>
                      <a:pPr indent="0" lvl="0" marL="0" marR="0" rtl="0" algn="l">
                        <a:spcBef>
                          <a:spcPts val="0"/>
                        </a:spcBef>
                        <a:spcAft>
                          <a:spcPts val="0"/>
                        </a:spcAft>
                        <a:buNone/>
                      </a:pPr>
                      <a:r>
                        <a:rPr lang="en-US" sz="1800">
                          <a:solidFill>
                            <a:srgbClr val="232F3E"/>
                          </a:solidFill>
                        </a:rPr>
                        <a:t>bytes</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Number of bytes transferred</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4249</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latin typeface="Play"/>
                          <a:ea typeface="Play"/>
                          <a:cs typeface="Play"/>
                          <a:sym typeface="Play"/>
                        </a:rPr>
                        <a:t>start</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Unix time in seconds of first packet received</a:t>
                      </a:r>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1418530010 </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latin typeface="Play"/>
                          <a:ea typeface="Play"/>
                          <a:cs typeface="Play"/>
                          <a:sym typeface="Play"/>
                        </a:rPr>
                        <a:t>end</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lang="en-US" sz="1800">
                          <a:solidFill>
                            <a:srgbClr val="232F3E"/>
                          </a:solidFill>
                        </a:rPr>
                        <a:t>Unix time in seconds of last packet received</a:t>
                      </a:r>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1418530070 </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latin typeface="Play"/>
                          <a:ea typeface="Play"/>
                          <a:cs typeface="Play"/>
                          <a:sym typeface="Play"/>
                        </a:rPr>
                        <a:t>action</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Accept or reject indicator of traffic routing success or failure</a:t>
                      </a:r>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ACCEPT</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latin typeface="Play"/>
                          <a:ea typeface="Play"/>
                          <a:cs typeface="Play"/>
                          <a:sym typeface="Play"/>
                        </a:rPr>
                        <a:t>log-status</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Flow log status: OK, NODATA, SKIPDATA</a:t>
                      </a:r>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OK</a:t>
                      </a:r>
                      <a:endParaRPr/>
                    </a:p>
                  </a:txBody>
                  <a:tcPr marT="37675" marB="37675" marR="75325" marL="150650"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1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sz="1600"/>
          </a:p>
        </p:txBody>
      </p:sp>
      <p:sp>
        <p:nvSpPr>
          <p:cNvPr id="1971" name="Google Shape;1971;p16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More VPC troubleshooting tools</a:t>
            </a:r>
            <a:endParaRPr/>
          </a:p>
        </p:txBody>
      </p:sp>
      <p:pic>
        <p:nvPicPr>
          <p:cNvPr id="1972" name="Google Shape;1972;p168"/>
          <p:cNvPicPr preferRelativeResize="0"/>
          <p:nvPr>
            <p:ph idx="2" type="pic"/>
          </p:nvPr>
        </p:nvPicPr>
        <p:blipFill rotWithShape="1">
          <a:blip r:embed="rId3">
            <a:alphaModFix/>
          </a:blip>
          <a:srcRect b="0" l="0" r="0" t="0"/>
          <a:stretch/>
        </p:blipFill>
        <p:spPr>
          <a:xfrm>
            <a:off x="365125" y="1238250"/>
            <a:ext cx="1555750" cy="1555750"/>
          </a:xfrm>
          <a:prstGeom prst="rect">
            <a:avLst/>
          </a:prstGeom>
          <a:noFill/>
          <a:ln>
            <a:noFill/>
          </a:ln>
        </p:spPr>
      </p:pic>
      <p:sp>
        <p:nvSpPr>
          <p:cNvPr id="1973" name="Google Shape;1973;p168"/>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latin typeface="Play"/>
                <a:ea typeface="Play"/>
                <a:cs typeface="Play"/>
                <a:sym typeface="Play"/>
              </a:rPr>
              <a:t>Reachability Analyzer</a:t>
            </a:r>
            <a:endParaRPr/>
          </a:p>
          <a:p>
            <a:pPr indent="-342900" lvl="0" marL="342900" rtl="0" algn="l">
              <a:lnSpc>
                <a:spcPct val="100000"/>
              </a:lnSpc>
              <a:spcBef>
                <a:spcPts val="300"/>
              </a:spcBef>
              <a:spcAft>
                <a:spcPts val="0"/>
              </a:spcAft>
              <a:buClr>
                <a:srgbClr val="232F3E"/>
              </a:buClr>
              <a:buSzPts val="2400"/>
              <a:buFont typeface="Arial"/>
              <a:buChar char="•"/>
            </a:pPr>
            <a:r>
              <a:rPr lang="en-US">
                <a:latin typeface="Play"/>
                <a:ea typeface="Play"/>
                <a:cs typeface="Play"/>
                <a:sym typeface="Play"/>
              </a:rPr>
              <a:t>Test connectivity between a source and destination resources in a VPC.</a:t>
            </a:r>
            <a:endParaRPr/>
          </a:p>
        </p:txBody>
      </p:sp>
      <p:pic>
        <p:nvPicPr>
          <p:cNvPr id="1974" name="Google Shape;1974;p168"/>
          <p:cNvPicPr preferRelativeResize="0"/>
          <p:nvPr>
            <p:ph idx="3" type="pic"/>
          </p:nvPr>
        </p:nvPicPr>
        <p:blipFill rotWithShape="1">
          <a:blip r:embed="rId4">
            <a:alphaModFix/>
          </a:blip>
          <a:srcRect b="0" l="0" r="0" t="0"/>
          <a:stretch/>
        </p:blipFill>
        <p:spPr>
          <a:xfrm>
            <a:off x="365125" y="3008313"/>
            <a:ext cx="1555750" cy="1555750"/>
          </a:xfrm>
          <a:prstGeom prst="rect">
            <a:avLst/>
          </a:prstGeom>
          <a:noFill/>
          <a:ln>
            <a:noFill/>
          </a:ln>
        </p:spPr>
      </p:pic>
      <p:sp>
        <p:nvSpPr>
          <p:cNvPr id="1975" name="Google Shape;1975;p168"/>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latin typeface="Play"/>
                <a:ea typeface="Play"/>
                <a:cs typeface="Play"/>
                <a:sym typeface="Play"/>
              </a:rPr>
              <a:t>Network Access Analyzer</a:t>
            </a:r>
            <a:endParaRPr/>
          </a:p>
          <a:p>
            <a:pPr indent="-342900" lvl="0" marL="342900" rtl="0" algn="l">
              <a:lnSpc>
                <a:spcPct val="100000"/>
              </a:lnSpc>
              <a:spcBef>
                <a:spcPts val="300"/>
              </a:spcBef>
              <a:spcAft>
                <a:spcPts val="0"/>
              </a:spcAft>
              <a:buClr>
                <a:schemeClr val="dk1"/>
              </a:buClr>
              <a:buSzPts val="2400"/>
              <a:buFont typeface="Arial"/>
              <a:buChar char="•"/>
            </a:pPr>
            <a:r>
              <a:rPr lang="en-US">
                <a:solidFill>
                  <a:schemeClr val="dk1"/>
                </a:solidFill>
              </a:rPr>
              <a:t>Identify unintended network access to your resources on AWS.</a:t>
            </a:r>
            <a:endParaRPr/>
          </a:p>
        </p:txBody>
      </p:sp>
      <p:pic>
        <p:nvPicPr>
          <p:cNvPr id="1976" name="Google Shape;1976;p168"/>
          <p:cNvPicPr preferRelativeResize="0"/>
          <p:nvPr>
            <p:ph idx="5" type="pic"/>
          </p:nvPr>
        </p:nvPicPr>
        <p:blipFill rotWithShape="1">
          <a:blip r:embed="rId5">
            <a:alphaModFix/>
          </a:blip>
          <a:srcRect b="50" l="0" r="0" t="51"/>
          <a:stretch/>
        </p:blipFill>
        <p:spPr>
          <a:xfrm>
            <a:off x="365125" y="4776788"/>
            <a:ext cx="1555750" cy="1554162"/>
          </a:xfrm>
          <a:prstGeom prst="rect">
            <a:avLst/>
          </a:prstGeom>
          <a:noFill/>
          <a:ln>
            <a:noFill/>
          </a:ln>
        </p:spPr>
      </p:pic>
      <p:sp>
        <p:nvSpPr>
          <p:cNvPr id="1977" name="Google Shape;1977;p168"/>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latin typeface="Play"/>
                <a:ea typeface="Play"/>
                <a:cs typeface="Play"/>
                <a:sym typeface="Play"/>
              </a:rPr>
              <a:t>Traffic Mirroring</a:t>
            </a:r>
            <a:endParaRPr/>
          </a:p>
          <a:p>
            <a:pPr indent="-342900" lvl="0" marL="342900" rtl="0" algn="l">
              <a:lnSpc>
                <a:spcPct val="100000"/>
              </a:lnSpc>
              <a:spcBef>
                <a:spcPts val="300"/>
              </a:spcBef>
              <a:spcAft>
                <a:spcPts val="0"/>
              </a:spcAft>
              <a:buClr>
                <a:srgbClr val="232F3E"/>
              </a:buClr>
              <a:buSzPts val="2400"/>
              <a:buFont typeface="Arial"/>
              <a:buChar char="•"/>
            </a:pPr>
            <a:r>
              <a:rPr lang="en-US"/>
              <a:t>Make a copy of network traffic to send to security and monitoring appliances.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1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83" name="Google Shape;1983;p16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Monitoring your network</a:t>
            </a:r>
            <a:endParaRPr/>
          </a:p>
        </p:txBody>
      </p:sp>
      <p:sp>
        <p:nvSpPr>
          <p:cNvPr id="1984" name="Google Shape;1984;p16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Use VPC Flow Logs to </a:t>
            </a:r>
            <a:r>
              <a:rPr lang="en-US">
                <a:solidFill>
                  <a:schemeClr val="dk1"/>
                </a:solidFill>
              </a:rPr>
              <a:t>capture information about the network traffic in your VPC.</a:t>
            </a:r>
            <a:endParaRPr/>
          </a:p>
          <a:p>
            <a:pPr indent="-228600" lvl="0" marL="228600" rtl="0" algn="l">
              <a:lnSpc>
                <a:spcPct val="100000"/>
              </a:lnSpc>
              <a:spcBef>
                <a:spcPts val="1200"/>
              </a:spcBef>
              <a:spcAft>
                <a:spcPts val="0"/>
              </a:spcAft>
              <a:buClr>
                <a:schemeClr val="dk1"/>
              </a:buClr>
              <a:buSzPts val="2800"/>
              <a:buChar char="•"/>
            </a:pPr>
            <a:r>
              <a:rPr lang="en-US">
                <a:solidFill>
                  <a:schemeClr val="dk1"/>
                </a:solidFill>
              </a:rPr>
              <a:t>Flow log records consist of all flows within a an aggregation interval.</a:t>
            </a:r>
            <a:endParaRPr/>
          </a:p>
          <a:p>
            <a:pPr indent="-228600" lvl="0" marL="228600" rtl="0" algn="l">
              <a:lnSpc>
                <a:spcPct val="100000"/>
              </a:lnSpc>
              <a:spcBef>
                <a:spcPts val="1200"/>
              </a:spcBef>
              <a:spcAft>
                <a:spcPts val="0"/>
              </a:spcAft>
              <a:buClr>
                <a:schemeClr val="dk1"/>
              </a:buClr>
              <a:buSzPts val="2800"/>
              <a:buChar char="•"/>
            </a:pPr>
            <a:r>
              <a:rPr lang="en-US">
                <a:solidFill>
                  <a:schemeClr val="dk1"/>
                </a:solidFill>
              </a:rPr>
              <a:t>Use Reachability Analyzer to test whether two resources in a VPC have connectivity.</a:t>
            </a:r>
            <a:endParaRPr/>
          </a:p>
          <a:p>
            <a:pPr indent="-228600" lvl="0" marL="228600" rtl="0" algn="l">
              <a:lnSpc>
                <a:spcPct val="100000"/>
              </a:lnSpc>
              <a:spcBef>
                <a:spcPts val="1200"/>
              </a:spcBef>
              <a:spcAft>
                <a:spcPts val="0"/>
              </a:spcAft>
              <a:buClr>
                <a:schemeClr val="dk1"/>
              </a:buClr>
              <a:buSzPts val="2800"/>
              <a:buChar char="•"/>
            </a:pPr>
            <a:r>
              <a:rPr lang="en-US">
                <a:solidFill>
                  <a:schemeClr val="dk1"/>
                </a:solidFill>
              </a:rPr>
              <a:t>Use </a:t>
            </a:r>
            <a:r>
              <a:rPr lang="en-US">
                <a:latin typeface="Play"/>
                <a:ea typeface="Play"/>
                <a:cs typeface="Play"/>
                <a:sym typeface="Play"/>
              </a:rPr>
              <a:t>Network Access Analyzer to </a:t>
            </a:r>
            <a:r>
              <a:rPr lang="en-US">
                <a:solidFill>
                  <a:schemeClr val="dk1"/>
                </a:solidFill>
              </a:rPr>
              <a:t>identify unintended network access to resources in your AWS account.</a:t>
            </a:r>
            <a:endParaRPr/>
          </a:p>
          <a:p>
            <a:pPr indent="-228600" lvl="0" marL="228600" rtl="0" algn="l">
              <a:lnSpc>
                <a:spcPct val="100000"/>
              </a:lnSpc>
              <a:spcBef>
                <a:spcPts val="1200"/>
              </a:spcBef>
              <a:spcAft>
                <a:spcPts val="0"/>
              </a:spcAft>
              <a:buClr>
                <a:srgbClr val="232F3E"/>
              </a:buClr>
              <a:buSzPts val="2800"/>
              <a:buChar char="•"/>
            </a:pPr>
            <a:r>
              <a:rPr lang="en-US">
                <a:latin typeface="Play"/>
                <a:ea typeface="Play"/>
                <a:cs typeface="Play"/>
                <a:sym typeface="Play"/>
              </a:rPr>
              <a:t>Use Traffic Mirroring to make a copy of your network traffic to send to security and monitoring appliances.</a:t>
            </a:r>
            <a:endParaRPr/>
          </a:p>
          <a:p>
            <a:pPr indent="0" lvl="0" marL="0" rtl="0" algn="l">
              <a:lnSpc>
                <a:spcPct val="100000"/>
              </a:lnSpc>
              <a:spcBef>
                <a:spcPts val="1200"/>
              </a:spcBef>
              <a:spcAft>
                <a:spcPts val="0"/>
              </a:spcAft>
              <a:buClr>
                <a:srgbClr val="232F3E"/>
              </a:buClr>
              <a:buSzPts val="2800"/>
              <a:buNone/>
            </a:pPr>
            <a:r>
              <a:t/>
            </a:r>
            <a:endParaRPr/>
          </a:p>
        </p:txBody>
      </p:sp>
      <p:pic>
        <p:nvPicPr>
          <p:cNvPr id="1985" name="Google Shape;1985;p169"/>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1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91" name="Google Shape;1991;p170"/>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Applying Well-Architected Framework principles to a network</a:t>
            </a:r>
            <a:endParaRPr/>
          </a:p>
        </p:txBody>
      </p:sp>
      <p:sp>
        <p:nvSpPr>
          <p:cNvPr id="1992" name="Google Shape;1992;p170"/>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Creating a Networking Environment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98" name="Google Shape;1998;p17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Well-Architected Framework network pillars</a:t>
            </a:r>
            <a:endParaRPr/>
          </a:p>
        </p:txBody>
      </p:sp>
      <p:pic>
        <p:nvPicPr>
          <p:cNvPr id="1999" name="Google Shape;1999;p171"/>
          <p:cNvPicPr preferRelativeResize="0"/>
          <p:nvPr/>
        </p:nvPicPr>
        <p:blipFill rotWithShape="1">
          <a:blip r:embed="rId3">
            <a:alphaModFix/>
          </a:blip>
          <a:srcRect b="0" l="0" r="0" t="0"/>
          <a:stretch/>
        </p:blipFill>
        <p:spPr>
          <a:xfrm>
            <a:off x="1214309" y="1101110"/>
            <a:ext cx="2032482" cy="5261390"/>
          </a:xfrm>
          <a:prstGeom prst="rect">
            <a:avLst/>
          </a:prstGeom>
          <a:noFill/>
          <a:ln>
            <a:noFill/>
          </a:ln>
        </p:spPr>
      </p:pic>
      <p:pic>
        <p:nvPicPr>
          <p:cNvPr id="2000" name="Google Shape;2000;p171"/>
          <p:cNvPicPr preferRelativeResize="0"/>
          <p:nvPr/>
        </p:nvPicPr>
        <p:blipFill rotWithShape="1">
          <a:blip r:embed="rId4">
            <a:alphaModFix/>
          </a:blip>
          <a:srcRect b="0" l="0" r="0" t="0"/>
          <a:stretch/>
        </p:blipFill>
        <p:spPr>
          <a:xfrm>
            <a:off x="3665129" y="1101110"/>
            <a:ext cx="2032483" cy="5261390"/>
          </a:xfrm>
          <a:prstGeom prst="rect">
            <a:avLst/>
          </a:prstGeom>
          <a:noFill/>
          <a:ln>
            <a:noFill/>
          </a:ln>
        </p:spPr>
      </p:pic>
      <p:pic>
        <p:nvPicPr>
          <p:cNvPr id="2001" name="Google Shape;2001;p171"/>
          <p:cNvPicPr preferRelativeResize="0"/>
          <p:nvPr/>
        </p:nvPicPr>
        <p:blipFill rotWithShape="1">
          <a:blip r:embed="rId5">
            <a:alphaModFix/>
          </a:blip>
          <a:srcRect b="0" l="0" r="0" t="0"/>
          <a:stretch/>
        </p:blipFill>
        <p:spPr>
          <a:xfrm>
            <a:off x="6025708" y="1109100"/>
            <a:ext cx="2032482" cy="5261390"/>
          </a:xfrm>
          <a:prstGeom prst="rect">
            <a:avLst/>
          </a:prstGeom>
          <a:noFill/>
          <a:ln>
            <a:noFill/>
          </a:ln>
        </p:spPr>
      </p:pic>
      <p:pic>
        <p:nvPicPr>
          <p:cNvPr id="2002" name="Google Shape;2002;p171"/>
          <p:cNvPicPr preferRelativeResize="0"/>
          <p:nvPr/>
        </p:nvPicPr>
        <p:blipFill rotWithShape="1">
          <a:blip r:embed="rId6">
            <a:alphaModFix/>
          </a:blip>
          <a:srcRect b="0" l="0" r="0" t="0"/>
          <a:stretch/>
        </p:blipFill>
        <p:spPr>
          <a:xfrm>
            <a:off x="8321435" y="1109101"/>
            <a:ext cx="2032482" cy="526138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1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08" name="Google Shape;2008;p172"/>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600"/>
              <a:buFont typeface="Play"/>
              <a:buNone/>
            </a:pPr>
            <a:r>
              <a:rPr lang="en-US"/>
              <a:t>Foundations: Plan your network topology</a:t>
            </a:r>
            <a:endParaRPr/>
          </a:p>
        </p:txBody>
      </p:sp>
      <p:pic>
        <p:nvPicPr>
          <p:cNvPr descr="Reliability pillar" id="2009" name="Google Shape;2009;p172"/>
          <p:cNvPicPr preferRelativeResize="0"/>
          <p:nvPr/>
        </p:nvPicPr>
        <p:blipFill rotWithShape="1">
          <a:blip r:embed="rId3">
            <a:alphaModFix/>
          </a:blip>
          <a:srcRect b="0" l="0" r="0" t="0"/>
          <a:stretch/>
        </p:blipFill>
        <p:spPr>
          <a:xfrm>
            <a:off x="1214309" y="1101110"/>
            <a:ext cx="2032482" cy="5261390"/>
          </a:xfrm>
          <a:prstGeom prst="rect">
            <a:avLst/>
          </a:prstGeom>
          <a:noFill/>
          <a:ln>
            <a:noFill/>
          </a:ln>
        </p:spPr>
      </p:pic>
      <p:sp>
        <p:nvSpPr>
          <p:cNvPr id="2010" name="Google Shape;2010;p172"/>
          <p:cNvSpPr txBox="1"/>
          <p:nvPr/>
        </p:nvSpPr>
        <p:spPr>
          <a:xfrm>
            <a:off x="5927874" y="2211810"/>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a:t>
            </a:r>
            <a:endParaRPr/>
          </a:p>
        </p:txBody>
      </p:sp>
      <p:sp>
        <p:nvSpPr>
          <p:cNvPr id="2011" name="Google Shape;2011;p172"/>
          <p:cNvSpPr/>
          <p:nvPr/>
        </p:nvSpPr>
        <p:spPr>
          <a:xfrm>
            <a:off x="4676775" y="2778996"/>
            <a:ext cx="5426075" cy="1584402"/>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Play"/>
                <a:ea typeface="Play"/>
                <a:cs typeface="Play"/>
                <a:sym typeface="Play"/>
              </a:rPr>
              <a:t>Ensure IP subnet allocation accounts for expansion and availability.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10" name="Google Shape;1210;p1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Hands-on labs in this module</a:t>
            </a:r>
            <a:endParaRPr/>
          </a:p>
        </p:txBody>
      </p:sp>
      <p:sp>
        <p:nvSpPr>
          <p:cNvPr id="1211" name="Google Shape;1211;p128"/>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Guided lab</a:t>
            </a:r>
            <a:endParaRPr/>
          </a:p>
        </p:txBody>
      </p:sp>
      <p:sp>
        <p:nvSpPr>
          <p:cNvPr id="1212" name="Google Shape;1212;p128"/>
          <p:cNvSpPr txBox="1"/>
          <p:nvPr>
            <p:ph idx="2" type="body"/>
          </p:nvPr>
        </p:nvSpPr>
        <p:spPr>
          <a:xfrm>
            <a:off x="365760" y="1563624"/>
            <a:ext cx="5669280" cy="4873752"/>
          </a:xfrm>
          <a:prstGeom prst="rect">
            <a:avLst/>
          </a:prstGeom>
          <a:solidFill>
            <a:schemeClr val="lt1"/>
          </a:solid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sz="2400"/>
              <a:t>Creating a Virtual Private Cloud</a:t>
            </a:r>
            <a:endParaRPr/>
          </a:p>
        </p:txBody>
      </p:sp>
      <p:sp>
        <p:nvSpPr>
          <p:cNvPr id="1213" name="Google Shape;1213;p128"/>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Challenge (Café) lab</a:t>
            </a:r>
            <a:endParaRPr/>
          </a:p>
        </p:txBody>
      </p:sp>
      <p:sp>
        <p:nvSpPr>
          <p:cNvPr id="1214" name="Google Shape;1214;p128"/>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1" marL="457200" rtl="0" algn="l">
              <a:lnSpc>
                <a:spcPct val="100000"/>
              </a:lnSpc>
              <a:spcBef>
                <a:spcPts val="0"/>
              </a:spcBef>
              <a:spcAft>
                <a:spcPts val="0"/>
              </a:spcAft>
              <a:buClr>
                <a:srgbClr val="232F3E"/>
              </a:buClr>
              <a:buSzPts val="2400"/>
              <a:buChar char="•"/>
            </a:pPr>
            <a:r>
              <a:rPr lang="en-US"/>
              <a:t>Creating a VPC Networking Environment for the Café</a:t>
            </a:r>
            <a:endParaRPr/>
          </a:p>
          <a:p>
            <a:pPr indent="0" lvl="0" marL="0" rtl="0" algn="l">
              <a:lnSpc>
                <a:spcPct val="100000"/>
              </a:lnSpc>
              <a:spcBef>
                <a:spcPts val="1200"/>
              </a:spcBef>
              <a:spcAft>
                <a:spcPts val="0"/>
              </a:spcAft>
              <a:buClr>
                <a:srgbClr val="232F3E"/>
              </a:buClr>
              <a:buSzPts val="2800"/>
              <a:buNone/>
            </a:pPr>
            <a:r>
              <a:t/>
            </a:r>
            <a:endParaRPr/>
          </a:p>
        </p:txBody>
      </p:sp>
      <p:pic>
        <p:nvPicPr>
          <p:cNvPr id="1215" name="Google Shape;1215;p128"/>
          <p:cNvPicPr preferRelativeResize="0"/>
          <p:nvPr/>
        </p:nvPicPr>
        <p:blipFill rotWithShape="1">
          <a:blip r:embed="rId3">
            <a:alphaModFix/>
          </a:blip>
          <a:srcRect b="0" l="0" r="0" t="0"/>
          <a:stretch/>
        </p:blipFill>
        <p:spPr>
          <a:xfrm>
            <a:off x="10166333" y="301752"/>
            <a:ext cx="1942137" cy="131913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1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sz="1600"/>
          </a:p>
        </p:txBody>
      </p:sp>
      <p:sp>
        <p:nvSpPr>
          <p:cNvPr id="2017" name="Google Shape;2017;p17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600"/>
              <a:buFont typeface="Play"/>
              <a:buNone/>
            </a:pPr>
            <a:r>
              <a:rPr lang="en-US"/>
              <a:t>Infrastructure protection: Protecting networks</a:t>
            </a:r>
            <a:endParaRPr/>
          </a:p>
        </p:txBody>
      </p:sp>
      <p:pic>
        <p:nvPicPr>
          <p:cNvPr descr="Security pillar" id="2018" name="Google Shape;2018;p173"/>
          <p:cNvPicPr preferRelativeResize="0"/>
          <p:nvPr/>
        </p:nvPicPr>
        <p:blipFill rotWithShape="1">
          <a:blip r:embed="rId3">
            <a:alphaModFix/>
          </a:blip>
          <a:srcRect b="0" l="0" r="0" t="0"/>
          <a:stretch/>
        </p:blipFill>
        <p:spPr>
          <a:xfrm>
            <a:off x="1213759" y="1109100"/>
            <a:ext cx="2032483" cy="5261390"/>
          </a:xfrm>
          <a:prstGeom prst="rect">
            <a:avLst/>
          </a:prstGeom>
          <a:noFill/>
          <a:ln>
            <a:noFill/>
          </a:ln>
        </p:spPr>
      </p:pic>
      <p:sp>
        <p:nvSpPr>
          <p:cNvPr id="2019" name="Google Shape;2019;p173"/>
          <p:cNvSpPr txBox="1"/>
          <p:nvPr/>
        </p:nvSpPr>
        <p:spPr>
          <a:xfrm>
            <a:off x="6096000" y="1809386"/>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2020" name="Google Shape;2020;p173"/>
          <p:cNvSpPr/>
          <p:nvPr/>
        </p:nvSpPr>
        <p:spPr>
          <a:xfrm>
            <a:off x="3477161" y="2522828"/>
            <a:ext cx="3955143" cy="1447799"/>
          </a:xfrm>
          <a:prstGeom prst="roundRect">
            <a:avLst>
              <a:gd fmla="val 16667" name="adj"/>
            </a:avLst>
          </a:prstGeom>
          <a:solidFill>
            <a:schemeClr val="lt1"/>
          </a:solidFill>
          <a:ln cap="flat" cmpd="sng" w="28575">
            <a:solidFill>
              <a:srgbClr val="8F17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Play"/>
                <a:ea typeface="Play"/>
                <a:cs typeface="Play"/>
                <a:sym typeface="Play"/>
              </a:rPr>
              <a:t>Create network layers.</a:t>
            </a:r>
            <a:endParaRPr sz="1800">
              <a:solidFill>
                <a:schemeClr val="dk1"/>
              </a:solidFill>
              <a:latin typeface="Play"/>
              <a:ea typeface="Play"/>
              <a:cs typeface="Play"/>
              <a:sym typeface="Play"/>
            </a:endParaRPr>
          </a:p>
        </p:txBody>
      </p:sp>
      <p:sp>
        <p:nvSpPr>
          <p:cNvPr id="2021" name="Google Shape;2021;p173"/>
          <p:cNvSpPr/>
          <p:nvPr/>
        </p:nvSpPr>
        <p:spPr>
          <a:xfrm>
            <a:off x="7557939" y="2522828"/>
            <a:ext cx="3840390" cy="1447800"/>
          </a:xfrm>
          <a:prstGeom prst="roundRect">
            <a:avLst>
              <a:gd fmla="val 16667" name="adj"/>
            </a:avLst>
          </a:prstGeom>
          <a:solidFill>
            <a:schemeClr val="lt1"/>
          </a:solidFill>
          <a:ln cap="flat" cmpd="sng" w="28575">
            <a:solidFill>
              <a:srgbClr val="8F17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Play"/>
                <a:ea typeface="Play"/>
                <a:cs typeface="Play"/>
                <a:sym typeface="Play"/>
              </a:rPr>
              <a:t>Implement inspection and protection.</a:t>
            </a:r>
            <a:endParaRPr sz="1800">
              <a:solidFill>
                <a:schemeClr val="dk1"/>
              </a:solidFill>
              <a:latin typeface="Play"/>
              <a:ea typeface="Play"/>
              <a:cs typeface="Play"/>
              <a:sym typeface="Play"/>
            </a:endParaRPr>
          </a:p>
        </p:txBody>
      </p:sp>
      <p:sp>
        <p:nvSpPr>
          <p:cNvPr id="2022" name="Google Shape;2022;p173"/>
          <p:cNvSpPr/>
          <p:nvPr/>
        </p:nvSpPr>
        <p:spPr>
          <a:xfrm>
            <a:off x="5580367" y="4222404"/>
            <a:ext cx="3955143" cy="1447800"/>
          </a:xfrm>
          <a:prstGeom prst="roundRect">
            <a:avLst>
              <a:gd fmla="val 16667" name="adj"/>
            </a:avLst>
          </a:prstGeom>
          <a:solidFill>
            <a:schemeClr val="lt1"/>
          </a:solidFill>
          <a:ln cap="flat" cmpd="sng" w="28575">
            <a:solidFill>
              <a:srgbClr val="8F17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Play"/>
                <a:ea typeface="Play"/>
                <a:cs typeface="Play"/>
                <a:sym typeface="Play"/>
              </a:rPr>
              <a:t>Control traffic at all layers.</a:t>
            </a:r>
            <a:endParaRPr sz="1800">
              <a:solidFill>
                <a:schemeClr val="dk1"/>
              </a:solidFill>
              <a:latin typeface="Play"/>
              <a:ea typeface="Play"/>
              <a:cs typeface="Play"/>
              <a:sym typeface="Play"/>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1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sz="1600"/>
          </a:p>
        </p:txBody>
      </p:sp>
      <p:sp>
        <p:nvSpPr>
          <p:cNvPr id="2028" name="Google Shape;2028;p17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600"/>
              <a:buFont typeface="Play"/>
              <a:buNone/>
            </a:pPr>
            <a:r>
              <a:rPr lang="en-US"/>
              <a:t>Selection: Network architecture selection</a:t>
            </a:r>
            <a:endParaRPr/>
          </a:p>
        </p:txBody>
      </p:sp>
      <p:pic>
        <p:nvPicPr>
          <p:cNvPr descr="Performance efficiency pillar" id="2029" name="Google Shape;2029;p174"/>
          <p:cNvPicPr preferRelativeResize="0"/>
          <p:nvPr/>
        </p:nvPicPr>
        <p:blipFill rotWithShape="1">
          <a:blip r:embed="rId3">
            <a:alphaModFix/>
          </a:blip>
          <a:srcRect b="0" l="0" r="0" t="0"/>
          <a:stretch/>
        </p:blipFill>
        <p:spPr>
          <a:xfrm>
            <a:off x="1213759" y="1109100"/>
            <a:ext cx="2032482" cy="5261390"/>
          </a:xfrm>
          <a:prstGeom prst="rect">
            <a:avLst/>
          </a:prstGeom>
          <a:noFill/>
          <a:ln>
            <a:noFill/>
          </a:ln>
        </p:spPr>
      </p:pic>
      <p:sp>
        <p:nvSpPr>
          <p:cNvPr id="2030" name="Google Shape;2030;p174"/>
          <p:cNvSpPr txBox="1"/>
          <p:nvPr/>
        </p:nvSpPr>
        <p:spPr>
          <a:xfrm>
            <a:off x="5932174" y="1800809"/>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2031" name="Google Shape;2031;p174"/>
          <p:cNvSpPr/>
          <p:nvPr/>
        </p:nvSpPr>
        <p:spPr>
          <a:xfrm>
            <a:off x="3501312" y="2605422"/>
            <a:ext cx="3782214" cy="1447799"/>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Play"/>
                <a:ea typeface="Play"/>
                <a:cs typeface="Play"/>
                <a:sym typeface="Play"/>
              </a:rPr>
              <a:t>Understand how networking impacts performance.</a:t>
            </a:r>
            <a:endParaRPr sz="1800">
              <a:solidFill>
                <a:schemeClr val="dk1"/>
              </a:solidFill>
              <a:latin typeface="Play"/>
              <a:ea typeface="Play"/>
              <a:cs typeface="Play"/>
              <a:sym typeface="Play"/>
            </a:endParaRPr>
          </a:p>
        </p:txBody>
      </p:sp>
      <p:sp>
        <p:nvSpPr>
          <p:cNvPr id="2032" name="Google Shape;2032;p174"/>
          <p:cNvSpPr/>
          <p:nvPr/>
        </p:nvSpPr>
        <p:spPr>
          <a:xfrm>
            <a:off x="7479511" y="2605421"/>
            <a:ext cx="3782214" cy="1447800"/>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Play"/>
                <a:ea typeface="Play"/>
                <a:cs typeface="Play"/>
                <a:sym typeface="Play"/>
              </a:rPr>
              <a:t>Evaluate available networking features.</a:t>
            </a:r>
            <a:endParaRPr sz="1800">
              <a:solidFill>
                <a:schemeClr val="dk1"/>
              </a:solidFill>
              <a:latin typeface="Play"/>
              <a:ea typeface="Play"/>
              <a:cs typeface="Play"/>
              <a:sym typeface="Play"/>
            </a:endParaRPr>
          </a:p>
        </p:txBody>
      </p:sp>
      <p:sp>
        <p:nvSpPr>
          <p:cNvPr id="2033" name="Google Shape;2033;p174"/>
          <p:cNvSpPr/>
          <p:nvPr/>
        </p:nvSpPr>
        <p:spPr>
          <a:xfrm>
            <a:off x="5525230" y="4277451"/>
            <a:ext cx="3737764" cy="1447800"/>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Play"/>
                <a:ea typeface="Play"/>
                <a:cs typeface="Play"/>
                <a:sym typeface="Play"/>
              </a:rPr>
              <a:t>Choose network protocols to improve performance.</a:t>
            </a:r>
            <a:endParaRPr sz="1800">
              <a:solidFill>
                <a:schemeClr val="dk1"/>
              </a:solidFill>
              <a:latin typeface="Play"/>
              <a:ea typeface="Play"/>
              <a:cs typeface="Play"/>
              <a:sym typeface="Pla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1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sz="1600"/>
          </a:p>
        </p:txBody>
      </p:sp>
      <p:sp>
        <p:nvSpPr>
          <p:cNvPr id="2039" name="Google Shape;2039;p17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Select the best pricing model</a:t>
            </a:r>
            <a:endParaRPr/>
          </a:p>
        </p:txBody>
      </p:sp>
      <p:pic>
        <p:nvPicPr>
          <p:cNvPr descr="Cost optimization pillar" id="2040" name="Google Shape;2040;p175"/>
          <p:cNvPicPr preferRelativeResize="0"/>
          <p:nvPr/>
        </p:nvPicPr>
        <p:blipFill rotWithShape="1">
          <a:blip r:embed="rId3">
            <a:alphaModFix/>
          </a:blip>
          <a:srcRect b="0" l="0" r="0" t="0"/>
          <a:stretch/>
        </p:blipFill>
        <p:spPr>
          <a:xfrm>
            <a:off x="1213759" y="1113101"/>
            <a:ext cx="2032482" cy="5261389"/>
          </a:xfrm>
          <a:prstGeom prst="rect">
            <a:avLst/>
          </a:prstGeom>
          <a:noFill/>
          <a:ln>
            <a:noFill/>
          </a:ln>
        </p:spPr>
      </p:pic>
      <p:sp>
        <p:nvSpPr>
          <p:cNvPr id="2041" name="Google Shape;2041;p175"/>
          <p:cNvSpPr txBox="1"/>
          <p:nvPr/>
        </p:nvSpPr>
        <p:spPr>
          <a:xfrm>
            <a:off x="5744566" y="2187097"/>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a:t>
            </a:r>
            <a:endParaRPr/>
          </a:p>
        </p:txBody>
      </p:sp>
      <p:sp>
        <p:nvSpPr>
          <p:cNvPr id="2042" name="Google Shape;2042;p175"/>
          <p:cNvSpPr/>
          <p:nvPr/>
        </p:nvSpPr>
        <p:spPr>
          <a:xfrm>
            <a:off x="4516450" y="2900864"/>
            <a:ext cx="5380109" cy="1447799"/>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Play"/>
                <a:ea typeface="Play"/>
                <a:cs typeface="Play"/>
                <a:sym typeface="Play"/>
              </a:rPr>
              <a:t>Choose Regions based on cost.</a:t>
            </a:r>
            <a:endParaRPr sz="1800">
              <a:solidFill>
                <a:schemeClr val="dk1"/>
              </a:solidFill>
              <a:latin typeface="Play"/>
              <a:ea typeface="Play"/>
              <a:cs typeface="Play"/>
              <a:sym typeface="Pl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1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sz="1600"/>
          </a:p>
        </p:txBody>
      </p:sp>
      <p:sp>
        <p:nvSpPr>
          <p:cNvPr id="2048" name="Google Shape;2048;p17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Network design issue scenario</a:t>
            </a:r>
            <a:endParaRPr/>
          </a:p>
        </p:txBody>
      </p:sp>
      <p:sp>
        <p:nvSpPr>
          <p:cNvPr id="2049" name="Google Shape;2049;p176"/>
          <p:cNvSpPr txBox="1"/>
          <p:nvPr>
            <p:ph idx="1" type="body"/>
          </p:nvPr>
        </p:nvSpPr>
        <p:spPr>
          <a:xfrm>
            <a:off x="1077293" y="1225296"/>
            <a:ext cx="10037414"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400"/>
              <a:buNone/>
            </a:pPr>
            <a:r>
              <a:rPr lang="en-US" sz="2400"/>
              <a:t>Identify the network design mistakes that were made in the following scenario:</a:t>
            </a:r>
            <a:endParaRPr/>
          </a:p>
          <a:p>
            <a:pPr indent="-228600" lvl="0" marL="228600" rtl="0" algn="l">
              <a:lnSpc>
                <a:spcPct val="100000"/>
              </a:lnSpc>
              <a:spcBef>
                <a:spcPts val="1200"/>
              </a:spcBef>
              <a:spcAft>
                <a:spcPts val="0"/>
              </a:spcAft>
              <a:buClr>
                <a:srgbClr val="232F3E"/>
              </a:buClr>
              <a:buSzPts val="2400"/>
              <a:buChar char="•"/>
            </a:pPr>
            <a:r>
              <a:rPr lang="en-US" sz="2400"/>
              <a:t>Company A sells fitness shoes and is based in Europe. The company's customer base is in the United States. </a:t>
            </a:r>
            <a:endParaRPr/>
          </a:p>
          <a:p>
            <a:pPr indent="-228600" lvl="0" marL="228600" rtl="0" algn="l">
              <a:lnSpc>
                <a:spcPct val="100000"/>
              </a:lnSpc>
              <a:spcBef>
                <a:spcPts val="1200"/>
              </a:spcBef>
              <a:spcAft>
                <a:spcPts val="0"/>
              </a:spcAft>
              <a:buClr>
                <a:srgbClr val="232F3E"/>
              </a:buClr>
              <a:buSzPts val="2400"/>
              <a:buChar char="•"/>
            </a:pPr>
            <a:r>
              <a:rPr lang="en-US" sz="2400"/>
              <a:t>The company deployed their website servers and database servers in the Ireland AWS Region in a single VPC with one public subnet. </a:t>
            </a:r>
            <a:endParaRPr/>
          </a:p>
          <a:p>
            <a:pPr indent="-228600" lvl="0" marL="228600" rtl="0" algn="l">
              <a:lnSpc>
                <a:spcPct val="100000"/>
              </a:lnSpc>
              <a:spcBef>
                <a:spcPts val="1200"/>
              </a:spcBef>
              <a:spcAft>
                <a:spcPts val="0"/>
              </a:spcAft>
              <a:buClr>
                <a:srgbClr val="232F3E"/>
              </a:buClr>
              <a:buSzPts val="2400"/>
              <a:buChar char="•"/>
            </a:pPr>
            <a:r>
              <a:rPr lang="en-US" sz="2400"/>
              <a:t>The VPC has a netmask of /27 with 32 IP addresses. The subnet has a netmask of /28 with 16 IP addresses available. </a:t>
            </a:r>
            <a:endParaRPr/>
          </a:p>
          <a:p>
            <a:pPr indent="-228600" lvl="0" marL="228600" rtl="0" algn="l">
              <a:lnSpc>
                <a:spcPct val="100000"/>
              </a:lnSpc>
              <a:spcBef>
                <a:spcPts val="1200"/>
              </a:spcBef>
              <a:spcAft>
                <a:spcPts val="0"/>
              </a:spcAft>
              <a:buClr>
                <a:srgbClr val="232F3E"/>
              </a:buClr>
              <a:buSzPts val="2400"/>
              <a:buChar char="•"/>
            </a:pPr>
            <a:r>
              <a:rPr lang="en-US" sz="2400"/>
              <a:t>The security group attached to the website and database servers allows internet traffic to the servers. Company A is projecting rapid growth in the near future.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1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sz="1600"/>
          </a:p>
        </p:txBody>
      </p:sp>
      <p:sp>
        <p:nvSpPr>
          <p:cNvPr id="2055" name="Google Shape;2055;p17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Common anti-patterns and patterns</a:t>
            </a:r>
            <a:endParaRPr/>
          </a:p>
        </p:txBody>
      </p:sp>
      <p:sp>
        <p:nvSpPr>
          <p:cNvPr id="2056" name="Google Shape;2056;p177"/>
          <p:cNvSpPr txBox="1"/>
          <p:nvPr>
            <p:ph idx="9" type="body"/>
          </p:nvPr>
        </p:nvSpPr>
        <p:spPr>
          <a:xfrm>
            <a:off x="622589" y="1313543"/>
            <a:ext cx="2321197" cy="1438058"/>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232F3E"/>
              </a:buClr>
              <a:buSzPts val="2400"/>
              <a:buNone/>
            </a:pPr>
            <a:r>
              <a:rPr lang="en-US" sz="2400"/>
              <a:t>Small VPC with small subnets</a:t>
            </a:r>
            <a:endParaRPr/>
          </a:p>
        </p:txBody>
      </p:sp>
      <p:sp>
        <p:nvSpPr>
          <p:cNvPr id="2057" name="Google Shape;2057;p177"/>
          <p:cNvSpPr txBox="1"/>
          <p:nvPr>
            <p:ph idx="1" type="body"/>
          </p:nvPr>
        </p:nvSpPr>
        <p:spPr>
          <a:xfrm>
            <a:off x="388620" y="2816120"/>
            <a:ext cx="2788920" cy="39677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a:t>Anti-pattern 1</a:t>
            </a:r>
            <a:endParaRPr/>
          </a:p>
        </p:txBody>
      </p:sp>
      <p:sp>
        <p:nvSpPr>
          <p:cNvPr id="2058" name="Google Shape;2058;p177"/>
          <p:cNvSpPr txBox="1"/>
          <p:nvPr/>
        </p:nvSpPr>
        <p:spPr>
          <a:xfrm>
            <a:off x="622589" y="3976136"/>
            <a:ext cx="2321197" cy="1438058"/>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Large VPCs with large public and private subnets</a:t>
            </a:r>
            <a:endParaRPr/>
          </a:p>
        </p:txBody>
      </p:sp>
      <p:sp>
        <p:nvSpPr>
          <p:cNvPr id="2059" name="Google Shape;2059;p177"/>
          <p:cNvSpPr txBox="1"/>
          <p:nvPr>
            <p:ph idx="17" type="body"/>
          </p:nvPr>
        </p:nvSpPr>
        <p:spPr>
          <a:xfrm>
            <a:off x="400050" y="5494983"/>
            <a:ext cx="2788920" cy="39677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a:t>Pattern 1</a:t>
            </a:r>
            <a:endParaRPr/>
          </a:p>
        </p:txBody>
      </p:sp>
      <p:sp>
        <p:nvSpPr>
          <p:cNvPr id="2060" name="Google Shape;2060;p177"/>
          <p:cNvSpPr txBox="1"/>
          <p:nvPr/>
        </p:nvSpPr>
        <p:spPr>
          <a:xfrm>
            <a:off x="3499793" y="1313543"/>
            <a:ext cx="2321197" cy="1438058"/>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Permissive security groups</a:t>
            </a:r>
            <a:endParaRPr sz="1600">
              <a:solidFill>
                <a:srgbClr val="232F3E"/>
              </a:solidFill>
              <a:latin typeface="Play"/>
              <a:ea typeface="Play"/>
              <a:cs typeface="Play"/>
              <a:sym typeface="Play"/>
            </a:endParaRPr>
          </a:p>
        </p:txBody>
      </p:sp>
      <p:sp>
        <p:nvSpPr>
          <p:cNvPr id="2061" name="Google Shape;2061;p177"/>
          <p:cNvSpPr txBox="1"/>
          <p:nvPr>
            <p:ph idx="5" type="body"/>
          </p:nvPr>
        </p:nvSpPr>
        <p:spPr>
          <a:xfrm>
            <a:off x="3265932" y="2816120"/>
            <a:ext cx="2788920" cy="39677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a:t>Anti-pattern 2</a:t>
            </a:r>
            <a:endParaRPr/>
          </a:p>
        </p:txBody>
      </p:sp>
      <p:sp>
        <p:nvSpPr>
          <p:cNvPr id="2062" name="Google Shape;2062;p177"/>
          <p:cNvSpPr txBox="1"/>
          <p:nvPr/>
        </p:nvSpPr>
        <p:spPr>
          <a:xfrm>
            <a:off x="3499793" y="3976136"/>
            <a:ext cx="2321197" cy="1438058"/>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Strict security groups layered by server usage</a:t>
            </a:r>
            <a:endParaRPr sz="1600">
              <a:solidFill>
                <a:srgbClr val="232F3E"/>
              </a:solidFill>
              <a:latin typeface="Play"/>
              <a:ea typeface="Play"/>
              <a:cs typeface="Play"/>
              <a:sym typeface="Play"/>
            </a:endParaRPr>
          </a:p>
        </p:txBody>
      </p:sp>
      <p:sp>
        <p:nvSpPr>
          <p:cNvPr id="2063" name="Google Shape;2063;p177"/>
          <p:cNvSpPr txBox="1"/>
          <p:nvPr>
            <p:ph idx="20" type="body"/>
          </p:nvPr>
        </p:nvSpPr>
        <p:spPr>
          <a:xfrm>
            <a:off x="3277362" y="5494983"/>
            <a:ext cx="2788920" cy="39677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a:t>Pattern 2</a:t>
            </a:r>
            <a:endParaRPr/>
          </a:p>
        </p:txBody>
      </p:sp>
      <p:sp>
        <p:nvSpPr>
          <p:cNvPr id="2064" name="Google Shape;2064;p177"/>
          <p:cNvSpPr txBox="1"/>
          <p:nvPr/>
        </p:nvSpPr>
        <p:spPr>
          <a:xfrm>
            <a:off x="6377105" y="1313543"/>
            <a:ext cx="2321197" cy="1438058"/>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Direct access to databases</a:t>
            </a:r>
            <a:endParaRPr/>
          </a:p>
        </p:txBody>
      </p:sp>
      <p:sp>
        <p:nvSpPr>
          <p:cNvPr id="2065" name="Google Shape;2065;p177"/>
          <p:cNvSpPr txBox="1"/>
          <p:nvPr>
            <p:ph idx="8" type="body"/>
          </p:nvPr>
        </p:nvSpPr>
        <p:spPr>
          <a:xfrm>
            <a:off x="6143244" y="2816119"/>
            <a:ext cx="2811780" cy="396771"/>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a:t>Anti-pattern 3</a:t>
            </a:r>
            <a:endParaRPr/>
          </a:p>
        </p:txBody>
      </p:sp>
      <p:sp>
        <p:nvSpPr>
          <p:cNvPr id="2066" name="Google Shape;2066;p177"/>
          <p:cNvSpPr txBox="1"/>
          <p:nvPr/>
        </p:nvSpPr>
        <p:spPr>
          <a:xfrm>
            <a:off x="6377105" y="3976136"/>
            <a:ext cx="2321197" cy="1438058"/>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No direct access to databases</a:t>
            </a:r>
            <a:endParaRPr/>
          </a:p>
        </p:txBody>
      </p:sp>
      <p:sp>
        <p:nvSpPr>
          <p:cNvPr id="2067" name="Google Shape;2067;p177"/>
          <p:cNvSpPr txBox="1"/>
          <p:nvPr>
            <p:ph idx="23" type="body"/>
          </p:nvPr>
        </p:nvSpPr>
        <p:spPr>
          <a:xfrm>
            <a:off x="6166104" y="5494983"/>
            <a:ext cx="2788920" cy="39676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a:t>Pattern 3</a:t>
            </a:r>
            <a:endParaRPr/>
          </a:p>
        </p:txBody>
      </p:sp>
      <p:sp>
        <p:nvSpPr>
          <p:cNvPr id="2068" name="Google Shape;2068;p177"/>
          <p:cNvSpPr txBox="1"/>
          <p:nvPr/>
        </p:nvSpPr>
        <p:spPr>
          <a:xfrm>
            <a:off x="9248214" y="1313543"/>
            <a:ext cx="2321197" cy="1438058"/>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AWS Region far from customers</a:t>
            </a:r>
            <a:endParaRPr sz="1600">
              <a:solidFill>
                <a:srgbClr val="232F3E"/>
              </a:solidFill>
              <a:latin typeface="Play"/>
              <a:ea typeface="Play"/>
              <a:cs typeface="Play"/>
              <a:sym typeface="Play"/>
            </a:endParaRPr>
          </a:p>
        </p:txBody>
      </p:sp>
      <p:sp>
        <p:nvSpPr>
          <p:cNvPr id="2069" name="Google Shape;2069;p177"/>
          <p:cNvSpPr txBox="1"/>
          <p:nvPr>
            <p:ph idx="14" type="body"/>
          </p:nvPr>
        </p:nvSpPr>
        <p:spPr>
          <a:xfrm>
            <a:off x="9020556" y="2816120"/>
            <a:ext cx="2811780" cy="39677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a:t>Anti-pattern 4</a:t>
            </a:r>
            <a:endParaRPr/>
          </a:p>
        </p:txBody>
      </p:sp>
      <p:sp>
        <p:nvSpPr>
          <p:cNvPr id="2070" name="Google Shape;2070;p177"/>
          <p:cNvSpPr txBox="1"/>
          <p:nvPr/>
        </p:nvSpPr>
        <p:spPr>
          <a:xfrm>
            <a:off x="9248214" y="3976136"/>
            <a:ext cx="2321197" cy="1438058"/>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AWS Region close to customers</a:t>
            </a:r>
            <a:endParaRPr sz="1600">
              <a:solidFill>
                <a:srgbClr val="232F3E"/>
              </a:solidFill>
              <a:latin typeface="Play"/>
              <a:ea typeface="Play"/>
              <a:cs typeface="Play"/>
              <a:sym typeface="Play"/>
            </a:endParaRPr>
          </a:p>
        </p:txBody>
      </p:sp>
      <p:sp>
        <p:nvSpPr>
          <p:cNvPr id="2071" name="Google Shape;2071;p177"/>
          <p:cNvSpPr txBox="1"/>
          <p:nvPr>
            <p:ph idx="26" type="body"/>
          </p:nvPr>
        </p:nvSpPr>
        <p:spPr>
          <a:xfrm>
            <a:off x="9043416" y="5478200"/>
            <a:ext cx="2788920" cy="39676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a:t>Pattern 4</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1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77" name="Google Shape;2077;p17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Applying Well-Architected Framework principles to your network</a:t>
            </a:r>
            <a:endParaRPr/>
          </a:p>
        </p:txBody>
      </p:sp>
      <p:sp>
        <p:nvSpPr>
          <p:cNvPr id="2078" name="Google Shape;2078;p178"/>
          <p:cNvSpPr txBox="1"/>
          <p:nvPr/>
        </p:nvSpPr>
        <p:spPr>
          <a:xfrm>
            <a:off x="4745035" y="444499"/>
            <a:ext cx="7239701" cy="6142651"/>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000000"/>
              </a:buClr>
              <a:buSzPts val="2800"/>
              <a:buFont typeface="Play"/>
              <a:buChar char="•"/>
            </a:pPr>
            <a:r>
              <a:rPr lang="en-US" sz="2800">
                <a:solidFill>
                  <a:srgbClr val="000000"/>
                </a:solidFill>
                <a:latin typeface="Play"/>
                <a:ea typeface="Play"/>
                <a:cs typeface="Play"/>
                <a:sym typeface="Play"/>
              </a:rPr>
              <a:t>Ensure IP subnet allocation accounts for expansion and availability.</a:t>
            </a:r>
            <a:endParaRPr/>
          </a:p>
          <a:p>
            <a:pPr indent="-228600" lvl="0" marL="228600" marR="0" rtl="0" algn="l">
              <a:lnSpc>
                <a:spcPct val="100000"/>
              </a:lnSpc>
              <a:spcBef>
                <a:spcPts val="1200"/>
              </a:spcBef>
              <a:spcAft>
                <a:spcPts val="0"/>
              </a:spcAft>
              <a:buClr>
                <a:schemeClr val="dk1"/>
              </a:buClr>
              <a:buSzPts val="2800"/>
              <a:buFont typeface="Play"/>
              <a:buChar char="•"/>
            </a:pPr>
            <a:r>
              <a:rPr lang="en-US" sz="2800">
                <a:solidFill>
                  <a:schemeClr val="dk1"/>
                </a:solidFill>
                <a:latin typeface="Play"/>
                <a:ea typeface="Play"/>
                <a:cs typeface="Play"/>
                <a:sym typeface="Play"/>
              </a:rPr>
              <a:t>Create network layers and control traffic at all layers.</a:t>
            </a:r>
            <a:endParaRPr/>
          </a:p>
          <a:p>
            <a:pPr indent="-228600" lvl="0" marL="228600" marR="0" rtl="0" algn="l">
              <a:lnSpc>
                <a:spcPct val="100000"/>
              </a:lnSpc>
              <a:spcBef>
                <a:spcPts val="1200"/>
              </a:spcBef>
              <a:spcAft>
                <a:spcPts val="0"/>
              </a:spcAft>
              <a:buClr>
                <a:schemeClr val="dk1"/>
              </a:buClr>
              <a:buSzPts val="2800"/>
              <a:buFont typeface="Play"/>
              <a:buChar char="•"/>
            </a:pPr>
            <a:r>
              <a:rPr lang="en-US" sz="2800">
                <a:solidFill>
                  <a:schemeClr val="dk1"/>
                </a:solidFill>
                <a:latin typeface="Play"/>
                <a:ea typeface="Play"/>
                <a:cs typeface="Play"/>
                <a:sym typeface="Play"/>
              </a:rPr>
              <a:t>Understand how networking impacts performance.</a:t>
            </a:r>
            <a:endParaRPr/>
          </a:p>
          <a:p>
            <a:pPr indent="-228600" lvl="0" marL="228600" marR="0" rtl="0" algn="l">
              <a:lnSpc>
                <a:spcPct val="100000"/>
              </a:lnSpc>
              <a:spcBef>
                <a:spcPts val="1200"/>
              </a:spcBef>
              <a:spcAft>
                <a:spcPts val="0"/>
              </a:spcAft>
              <a:buClr>
                <a:schemeClr val="dk1"/>
              </a:buClr>
              <a:buSzPts val="2800"/>
              <a:buFont typeface="Play"/>
              <a:buChar char="•"/>
            </a:pPr>
            <a:r>
              <a:rPr lang="en-US" sz="2800">
                <a:solidFill>
                  <a:schemeClr val="dk1"/>
                </a:solidFill>
                <a:latin typeface="Play"/>
                <a:ea typeface="Play"/>
                <a:cs typeface="Play"/>
                <a:sym typeface="Play"/>
              </a:rPr>
              <a:t>Choose network protocols to improve performance.</a:t>
            </a:r>
            <a:endParaRPr/>
          </a:p>
          <a:p>
            <a:pPr indent="-228600" lvl="0" marL="228600" marR="0" rtl="0" algn="l">
              <a:lnSpc>
                <a:spcPct val="100000"/>
              </a:lnSpc>
              <a:spcBef>
                <a:spcPts val="1200"/>
              </a:spcBef>
              <a:spcAft>
                <a:spcPts val="0"/>
              </a:spcAft>
              <a:buClr>
                <a:schemeClr val="dk1"/>
              </a:buClr>
              <a:buSzPts val="2800"/>
              <a:buFont typeface="Play"/>
              <a:buChar char="•"/>
            </a:pPr>
            <a:r>
              <a:rPr lang="en-US" sz="2800">
                <a:solidFill>
                  <a:schemeClr val="dk1"/>
                </a:solidFill>
                <a:latin typeface="Play"/>
                <a:ea typeface="Play"/>
                <a:cs typeface="Play"/>
                <a:sym typeface="Play"/>
              </a:rPr>
              <a:t>Implement Regions based on cost providing low latency and strong data sovereignty.</a:t>
            </a:r>
            <a:endParaRPr/>
          </a:p>
          <a:p>
            <a:pPr indent="-50800" lvl="0" marL="228600" marR="0" rtl="0" algn="l">
              <a:lnSpc>
                <a:spcPct val="100000"/>
              </a:lnSpc>
              <a:spcBef>
                <a:spcPts val="1200"/>
              </a:spcBef>
              <a:spcAft>
                <a:spcPts val="0"/>
              </a:spcAft>
              <a:buClr>
                <a:srgbClr val="232F3E"/>
              </a:buClr>
              <a:buSzPts val="2800"/>
              <a:buFont typeface="Play"/>
              <a:buNone/>
            </a:pPr>
            <a:r>
              <a:t/>
            </a:r>
            <a:endParaRPr sz="2800">
              <a:solidFill>
                <a:srgbClr val="232F3E"/>
              </a:solidFill>
              <a:latin typeface="Play"/>
              <a:ea typeface="Play"/>
              <a:cs typeface="Play"/>
              <a:sym typeface="Play"/>
            </a:endParaRPr>
          </a:p>
          <a:p>
            <a:pPr indent="-50800" lvl="0" marL="228600" marR="0" rtl="0" algn="l">
              <a:lnSpc>
                <a:spcPct val="100000"/>
              </a:lnSpc>
              <a:spcBef>
                <a:spcPts val="1200"/>
              </a:spcBef>
              <a:spcAft>
                <a:spcPts val="0"/>
              </a:spcAft>
              <a:buClr>
                <a:srgbClr val="232F3E"/>
              </a:buClr>
              <a:buSzPts val="2800"/>
              <a:buFont typeface="Play"/>
              <a:buNone/>
            </a:pPr>
            <a:r>
              <a:t/>
            </a:r>
            <a:endParaRPr sz="2800">
              <a:solidFill>
                <a:srgbClr val="232F3E"/>
              </a:solidFill>
              <a:latin typeface="Play"/>
              <a:ea typeface="Play"/>
              <a:cs typeface="Play"/>
              <a:sym typeface="Play"/>
            </a:endParaRPr>
          </a:p>
        </p:txBody>
      </p:sp>
      <p:pic>
        <p:nvPicPr>
          <p:cNvPr id="2079" name="Google Shape;2079;p178"/>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1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85" name="Google Shape;2085;p17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Guided lab: Creating a Virtual Private Cloud (VPC lab)</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1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91" name="Google Shape;2091;p18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VPC lab tasks</a:t>
            </a:r>
            <a:endParaRPr/>
          </a:p>
        </p:txBody>
      </p:sp>
      <p:sp>
        <p:nvSpPr>
          <p:cNvPr id="2092" name="Google Shape;2092;p180"/>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Create an AWS cloud network environment using the Amazon VPC service.</a:t>
            </a:r>
            <a:endParaRPr/>
          </a:p>
          <a:p>
            <a:pPr indent="-228600" lvl="0" marL="228600" rtl="0" algn="l">
              <a:lnSpc>
                <a:spcPct val="100000"/>
              </a:lnSpc>
              <a:spcBef>
                <a:spcPts val="1200"/>
              </a:spcBef>
              <a:spcAft>
                <a:spcPts val="0"/>
              </a:spcAft>
              <a:buClr>
                <a:srgbClr val="232F3E"/>
              </a:buClr>
              <a:buSzPts val="2800"/>
              <a:buChar char="•"/>
            </a:pPr>
            <a:r>
              <a:rPr lang="en-US"/>
              <a:t>Create an Amazon VPC with public subnet and private subnet. Place an application server EC2 instance in the public subnet.</a:t>
            </a:r>
            <a:endParaRPr/>
          </a:p>
          <a:p>
            <a:pPr indent="-228600" lvl="0" marL="228600" rtl="0" algn="l">
              <a:lnSpc>
                <a:spcPct val="100000"/>
              </a:lnSpc>
              <a:spcBef>
                <a:spcPts val="1200"/>
              </a:spcBef>
              <a:spcAft>
                <a:spcPts val="0"/>
              </a:spcAft>
              <a:buClr>
                <a:srgbClr val="232F3E"/>
              </a:buClr>
              <a:buSzPts val="2800"/>
              <a:buChar char="•"/>
            </a:pPr>
            <a:r>
              <a:rPr lang="en-US"/>
              <a:t>Configure an internet gateway, route table, and security group to allow internet traffic to the application server.</a:t>
            </a:r>
            <a:endParaRPr/>
          </a:p>
          <a:p>
            <a:pPr indent="-228600" lvl="0" marL="228600" rtl="0" algn="l">
              <a:lnSpc>
                <a:spcPct val="100000"/>
              </a:lnSpc>
              <a:spcBef>
                <a:spcPts val="1200"/>
              </a:spcBef>
              <a:spcAft>
                <a:spcPts val="0"/>
              </a:spcAft>
              <a:buClr>
                <a:srgbClr val="232F3E"/>
              </a:buClr>
              <a:buSzPts val="2800"/>
              <a:buChar char="•"/>
            </a:pPr>
            <a:r>
              <a:rPr lang="en-US"/>
              <a:t>Open your lab environment to start the lab and find additional details about the tasks that you will perform.</a:t>
            </a:r>
            <a:endParaRPr/>
          </a:p>
        </p:txBody>
      </p:sp>
      <p:pic>
        <p:nvPicPr>
          <p:cNvPr id="2093" name="Google Shape;2093;p180"/>
          <p:cNvPicPr preferRelativeResize="0"/>
          <p:nvPr/>
        </p:nvPicPr>
        <p:blipFill rotWithShape="1">
          <a:blip r:embed="rId3">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1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99" name="Google Shape;2099;p18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VPC lab</a:t>
            </a:r>
            <a:endParaRPr/>
          </a:p>
        </p:txBody>
      </p:sp>
      <p:sp>
        <p:nvSpPr>
          <p:cNvPr id="2100" name="Google Shape;2100;p181"/>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What layers of isolation did you provide in your VPC?</a:t>
            </a:r>
            <a:endParaRPr/>
          </a:p>
          <a:p>
            <a:pPr indent="-228600" lvl="0" marL="228600" rtl="0" algn="l">
              <a:lnSpc>
                <a:spcPct val="100000"/>
              </a:lnSpc>
              <a:spcBef>
                <a:spcPts val="1200"/>
              </a:spcBef>
              <a:spcAft>
                <a:spcPts val="0"/>
              </a:spcAft>
              <a:buClr>
                <a:srgbClr val="232F3E"/>
              </a:buClr>
              <a:buSzPts val="2800"/>
              <a:buChar char="•"/>
            </a:pPr>
            <a:r>
              <a:rPr lang="en-US"/>
              <a:t>What configurations did you apply to the AWS VPC features to define the traffic flow from the internet to the application server?</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1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06" name="Google Shape;2106;p182"/>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Café lab: Creating a VPC Networking Environment for the Café (Café VPC lab)</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21" name="Google Shape;1221;p129"/>
          <p:cNvSpPr txBox="1"/>
          <p:nvPr>
            <p:ph type="title"/>
          </p:nvPr>
        </p:nvSpPr>
        <p:spPr>
          <a:xfrm>
            <a:off x="243242" y="292099"/>
            <a:ext cx="4062057" cy="1981869"/>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rgbClr val="F1F3F3"/>
              </a:buClr>
              <a:buSzPct val="100000"/>
              <a:buFont typeface="Play"/>
              <a:buNone/>
            </a:pPr>
            <a:r>
              <a:rPr lang="en-US"/>
              <a:t>As a cloud architect designing a network environment:</a:t>
            </a:r>
            <a:endParaRPr/>
          </a:p>
        </p:txBody>
      </p:sp>
      <p:sp>
        <p:nvSpPr>
          <p:cNvPr id="1222" name="Google Shape;1222;p129"/>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 need to design a network that’s resilient to failure and can handle the anticipated growth in traffic so that it’s available when needed.</a:t>
            </a:r>
            <a:endParaRPr/>
          </a:p>
          <a:p>
            <a:pPr indent="-228600" lvl="0" marL="228600" rtl="0" algn="l">
              <a:lnSpc>
                <a:spcPct val="100000"/>
              </a:lnSpc>
              <a:spcBef>
                <a:spcPts val="1200"/>
              </a:spcBef>
              <a:spcAft>
                <a:spcPts val="0"/>
              </a:spcAft>
              <a:buClr>
                <a:srgbClr val="232F3E"/>
              </a:buClr>
              <a:buSzPts val="2800"/>
              <a:buChar char="•"/>
            </a:pPr>
            <a:r>
              <a:rPr lang="en-US"/>
              <a:t>I need to secure my network effectively so that it provides access to users and applications that should have it while preventing unwanted traffic. </a:t>
            </a:r>
            <a:endParaRPr/>
          </a:p>
          <a:p>
            <a:pPr indent="-228600" lvl="0" marL="228600" rtl="0" algn="l">
              <a:lnSpc>
                <a:spcPct val="100000"/>
              </a:lnSpc>
              <a:spcBef>
                <a:spcPts val="1200"/>
              </a:spcBef>
              <a:spcAft>
                <a:spcPts val="0"/>
              </a:spcAft>
              <a:buClr>
                <a:srgbClr val="232F3E"/>
              </a:buClr>
              <a:buSzPts val="2800"/>
              <a:buChar char="•"/>
            </a:pPr>
            <a:r>
              <a:rPr lang="en-US"/>
              <a:t>I need to understand how network design decisions impact performance and cost so that I can optimize the value of the network to the business.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p:txBody>
      </p:sp>
      <p:pic>
        <p:nvPicPr>
          <p:cNvPr descr="Cloud architect." id="1223" name="Google Shape;1223;p129"/>
          <p:cNvPicPr preferRelativeResize="0"/>
          <p:nvPr/>
        </p:nvPicPr>
        <p:blipFill rotWithShape="1">
          <a:blip r:embed="rId3">
            <a:alphaModFix/>
          </a:blip>
          <a:srcRect b="0" l="0" r="0" t="0"/>
          <a:stretch/>
        </p:blipFill>
        <p:spPr>
          <a:xfrm>
            <a:off x="1038814" y="2434960"/>
            <a:ext cx="2476541" cy="36414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1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12" name="Google Shape;2112;p18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The evolving café architecture (version 4)</a:t>
            </a:r>
            <a:endParaRPr/>
          </a:p>
        </p:txBody>
      </p:sp>
      <p:graphicFrame>
        <p:nvGraphicFramePr>
          <p:cNvPr id="2113" name="Google Shape;2113;p183"/>
          <p:cNvGraphicFramePr/>
          <p:nvPr/>
        </p:nvGraphicFramePr>
        <p:xfrm>
          <a:off x="365124" y="1096963"/>
          <a:ext cx="3000000" cy="3000000"/>
        </p:xfrm>
        <a:graphic>
          <a:graphicData uri="http://schemas.openxmlformats.org/drawingml/2006/table">
            <a:tbl>
              <a:tblPr bandRow="1" firstRow="1">
                <a:noFill/>
                <a:tableStyleId>{C6C3AEC5-3F7B-4145-811E-6C8585CAFB2E}</a:tableStyleId>
              </a:tblPr>
              <a:tblGrid>
                <a:gridCol w="1423025"/>
                <a:gridCol w="3396500"/>
                <a:gridCol w="5677800"/>
              </a:tblGrid>
              <a:tr h="370850">
                <a:tc>
                  <a:txBody>
                    <a:bodyPr/>
                    <a:lstStyle/>
                    <a:p>
                      <a:pPr indent="0" lvl="0" marL="0" marR="0" rtl="0" algn="ctr">
                        <a:lnSpc>
                          <a:spcPct val="100000"/>
                        </a:lnSpc>
                        <a:spcBef>
                          <a:spcPts val="0"/>
                        </a:spcBef>
                        <a:spcAft>
                          <a:spcPts val="0"/>
                        </a:spcAft>
                        <a:buClr>
                          <a:schemeClr val="dk1"/>
                        </a:buClr>
                        <a:buSzPts val="1600"/>
                        <a:buFont typeface="Play"/>
                        <a:buNone/>
                      </a:pPr>
                      <a:r>
                        <a:rPr lang="en-US" sz="1600"/>
                        <a:t>Architecture Version</a:t>
                      </a:r>
                      <a:endParaRPr/>
                    </a:p>
                  </a:txBody>
                  <a:tcPr marT="45725" marB="45725" marR="91450" marL="91450" anchor="ctr"/>
                </a:tc>
                <a:tc>
                  <a:txBody>
                    <a:bodyPr/>
                    <a:lstStyle/>
                    <a:p>
                      <a:pPr indent="0" lvl="0" marL="0" marR="0" rtl="0" algn="ctr">
                        <a:spcBef>
                          <a:spcPts val="0"/>
                        </a:spcBef>
                        <a:spcAft>
                          <a:spcPts val="0"/>
                        </a:spcAft>
                        <a:buNone/>
                      </a:pPr>
                      <a:r>
                        <a:rPr lang="en-US" sz="1600"/>
                        <a:t>Business reason for update</a:t>
                      </a:r>
                      <a:endParaRPr/>
                    </a:p>
                  </a:txBody>
                  <a:tcPr marT="45725" marB="45725" marR="91450" marL="91450" anchor="ctr"/>
                </a:tc>
                <a:tc>
                  <a:txBody>
                    <a:bodyPr/>
                    <a:lstStyle/>
                    <a:p>
                      <a:pPr indent="0" lvl="0" marL="0" marR="0" rtl="0" algn="ctr">
                        <a:spcBef>
                          <a:spcPts val="0"/>
                        </a:spcBef>
                        <a:spcAft>
                          <a:spcPts val="0"/>
                        </a:spcAft>
                        <a:buNone/>
                      </a:pPr>
                      <a:r>
                        <a:rPr lang="en-US" sz="1600"/>
                        <a:t>Description of architecture or updates</a:t>
                      </a:r>
                      <a:endParaRPr/>
                    </a:p>
                  </a:txBody>
                  <a:tcPr marT="45725" marB="45725" marR="91450" marL="91450" anchor="ctr"/>
                </a:tc>
              </a:tr>
              <a:tr h="370850">
                <a:tc>
                  <a:txBody>
                    <a:bodyPr/>
                    <a:lstStyle/>
                    <a:p>
                      <a:pPr indent="0" lvl="0" marL="0" marR="0" rtl="0" algn="ctr">
                        <a:spcBef>
                          <a:spcPts val="0"/>
                        </a:spcBef>
                        <a:spcAft>
                          <a:spcPts val="0"/>
                        </a:spcAft>
                        <a:buNone/>
                      </a:pPr>
                      <a:r>
                        <a:rPr lang="en-US" sz="1600"/>
                        <a:t>V1</a:t>
                      </a:r>
                      <a:endParaRPr/>
                    </a:p>
                  </a:txBody>
                  <a:tcPr marT="45725" marB="45725" marR="91450" marL="91450"/>
                </a:tc>
                <a:tc>
                  <a:txBody>
                    <a:bodyPr/>
                    <a:lstStyle/>
                    <a:p>
                      <a:pPr indent="0" lvl="0" marL="0" marR="0" rtl="0" algn="l">
                        <a:spcBef>
                          <a:spcPts val="0"/>
                        </a:spcBef>
                        <a:spcAft>
                          <a:spcPts val="0"/>
                        </a:spcAft>
                        <a:buNone/>
                      </a:pPr>
                      <a:r>
                        <a:rPr lang="en-US" sz="1600"/>
                        <a:t>Static website for small business</a:t>
                      </a:r>
                      <a:endParaRPr/>
                    </a:p>
                  </a:txBody>
                  <a:tcPr marT="45725" marB="45725" marR="91450" marL="91450"/>
                </a:tc>
                <a:tc>
                  <a:txBody>
                    <a:bodyPr/>
                    <a:lstStyle/>
                    <a:p>
                      <a:pPr indent="0" lvl="0" marL="0" marR="0" rtl="0" algn="l">
                        <a:spcBef>
                          <a:spcPts val="0"/>
                        </a:spcBef>
                        <a:spcAft>
                          <a:spcPts val="0"/>
                        </a:spcAft>
                        <a:buNone/>
                      </a:pPr>
                      <a:r>
                        <a:rPr lang="en-US" sz="1600"/>
                        <a:t>Website hosted on Amazon S3. </a:t>
                      </a:r>
                      <a:endParaRPr/>
                    </a:p>
                  </a:txBody>
                  <a:tcPr marT="45725" marB="45725" marR="91450" marL="91450"/>
                </a:tc>
              </a:tr>
              <a:tr h="370850">
                <a:tc>
                  <a:txBody>
                    <a:bodyPr/>
                    <a:lstStyle/>
                    <a:p>
                      <a:pPr indent="0" lvl="0" marL="0" marR="0" rtl="0" algn="ctr">
                        <a:spcBef>
                          <a:spcPts val="0"/>
                        </a:spcBef>
                        <a:spcAft>
                          <a:spcPts val="0"/>
                        </a:spcAft>
                        <a:buNone/>
                      </a:pPr>
                      <a:r>
                        <a:rPr lang="en-US" sz="1600"/>
                        <a:t>V2</a:t>
                      </a:r>
                      <a:endParaRPr/>
                    </a:p>
                  </a:txBody>
                  <a:tcPr marT="45725" marB="45725" marR="91450" marL="91450"/>
                </a:tc>
                <a:tc>
                  <a:txBody>
                    <a:bodyPr/>
                    <a:lstStyle/>
                    <a:p>
                      <a:pPr indent="0" lvl="0" marL="0" marR="0" rtl="0" algn="l">
                        <a:spcBef>
                          <a:spcPts val="0"/>
                        </a:spcBef>
                        <a:spcAft>
                          <a:spcPts val="0"/>
                        </a:spcAft>
                        <a:buNone/>
                      </a:pPr>
                      <a:r>
                        <a:rPr lang="en-US" sz="1600"/>
                        <a:t>Add online ordering</a:t>
                      </a:r>
                      <a:endParaRPr/>
                    </a:p>
                  </a:txBody>
                  <a:tcPr marT="45725" marB="45725" marR="91450" marL="91450"/>
                </a:tc>
                <a:tc>
                  <a:txBody>
                    <a:bodyPr/>
                    <a:lstStyle/>
                    <a:p>
                      <a:pPr indent="0" lvl="0" marL="0" marR="0" rtl="0" algn="l">
                        <a:spcBef>
                          <a:spcPts val="0"/>
                        </a:spcBef>
                        <a:spcAft>
                          <a:spcPts val="0"/>
                        </a:spcAft>
                        <a:buNone/>
                      </a:pPr>
                      <a:r>
                        <a:rPr lang="en-US" sz="1600"/>
                        <a:t>Web application and database deployed on EC2.</a:t>
                      </a:r>
                      <a:endParaRPr/>
                    </a:p>
                  </a:txBody>
                  <a:tcPr marT="45725" marB="45725" marR="91450" marL="91450"/>
                </a:tc>
              </a:tr>
              <a:tr h="370850">
                <a:tc>
                  <a:txBody>
                    <a:bodyPr/>
                    <a:lstStyle/>
                    <a:p>
                      <a:pPr indent="0" lvl="0" marL="0" marR="0" rtl="0" algn="ctr">
                        <a:spcBef>
                          <a:spcPts val="0"/>
                        </a:spcBef>
                        <a:spcAft>
                          <a:spcPts val="0"/>
                        </a:spcAft>
                        <a:buNone/>
                      </a:pPr>
                      <a:r>
                        <a:rPr lang="en-US" sz="1600"/>
                        <a:t>V3</a:t>
                      </a:r>
                      <a:endParaRPr/>
                    </a:p>
                  </a:txBody>
                  <a:tcPr marT="45725" marB="45725" marR="91450" marL="91450"/>
                </a:tc>
                <a:tc>
                  <a:txBody>
                    <a:bodyPr/>
                    <a:lstStyle/>
                    <a:p>
                      <a:pPr indent="0" lvl="0" marL="0" marR="0" rtl="0" algn="l">
                        <a:spcBef>
                          <a:spcPts val="0"/>
                        </a:spcBef>
                        <a:spcAft>
                          <a:spcPts val="0"/>
                        </a:spcAft>
                        <a:buNone/>
                      </a:pPr>
                      <a:r>
                        <a:rPr lang="en-US" sz="1600"/>
                        <a:t>Reduce effort to maintain the database and secure its data</a:t>
                      </a:r>
                      <a:endParaRPr/>
                    </a:p>
                  </a:txBody>
                  <a:tcPr marT="45725" marB="45725" marR="91450" marL="91450"/>
                </a:tc>
                <a:tc>
                  <a:txBody>
                    <a:bodyPr/>
                    <a:lstStyle/>
                    <a:p>
                      <a:pPr indent="0" lvl="0" marL="0" marR="0" rtl="0" algn="l">
                        <a:spcBef>
                          <a:spcPts val="0"/>
                        </a:spcBef>
                        <a:spcAft>
                          <a:spcPts val="0"/>
                        </a:spcAft>
                        <a:buNone/>
                      </a:pPr>
                      <a:r>
                        <a:rPr lang="en-US" sz="1600"/>
                        <a:t>Separate web and database layers. Database migrated to Amazon RDS on a private subnet. </a:t>
                      </a:r>
                      <a:endParaRPr/>
                    </a:p>
                  </a:txBody>
                  <a:tcPr marT="45725" marB="45725" marR="91450" marL="91450"/>
                </a:tc>
              </a:tr>
              <a:tr h="370850">
                <a:tc>
                  <a:txBody>
                    <a:bodyPr/>
                    <a:lstStyle/>
                    <a:p>
                      <a:pPr indent="0" lvl="0" marL="0" marR="0" rtl="0" algn="ctr">
                        <a:spcBef>
                          <a:spcPts val="0"/>
                        </a:spcBef>
                        <a:spcAft>
                          <a:spcPts val="0"/>
                        </a:spcAft>
                        <a:buNone/>
                      </a:pPr>
                      <a:r>
                        <a:rPr lang="en-US" sz="1600"/>
                        <a:t>V4</a:t>
                      </a:r>
                      <a:endParaRPr/>
                    </a:p>
                  </a:txBody>
                  <a:tcPr marT="45725" marB="45725" marR="91450" marL="91450"/>
                </a:tc>
                <a:tc>
                  <a:txBody>
                    <a:bodyPr/>
                    <a:lstStyle/>
                    <a:p>
                      <a:pPr indent="0" lvl="0" marL="0" marR="0" rtl="0" algn="l">
                        <a:spcBef>
                          <a:spcPts val="0"/>
                        </a:spcBef>
                        <a:spcAft>
                          <a:spcPts val="0"/>
                        </a:spcAft>
                        <a:buNone/>
                      </a:pPr>
                      <a:r>
                        <a:rPr lang="en-US" sz="1600"/>
                        <a:t>Enhance the security of the web application</a:t>
                      </a:r>
                      <a:endParaRPr/>
                    </a:p>
                  </a:txBody>
                  <a:tcPr marT="45725" marB="45725" marR="91450" marL="91450"/>
                </a:tc>
                <a:tc>
                  <a:txBody>
                    <a:bodyPr/>
                    <a:lstStyle/>
                    <a:p>
                      <a:pPr indent="0" lvl="0" marL="0" marR="0" rtl="0" algn="l">
                        <a:spcBef>
                          <a:spcPts val="0"/>
                        </a:spcBef>
                        <a:spcAft>
                          <a:spcPts val="0"/>
                        </a:spcAft>
                        <a:buNone/>
                      </a:pPr>
                      <a:r>
                        <a:rPr lang="en-US" sz="1600"/>
                        <a:t>Use Amazon VPC features to configure and secure public and private subnets.</a:t>
                      </a:r>
                      <a:endParaRPr/>
                    </a:p>
                  </a:txBody>
                  <a:tcPr marT="45725" marB="45725" marR="91450" marL="91450"/>
                </a:tc>
              </a:tr>
              <a:tr h="370850">
                <a:tc>
                  <a:txBody>
                    <a:bodyPr/>
                    <a:lstStyle/>
                    <a:p>
                      <a:pPr indent="0" lvl="0" marL="0" marR="0" rtl="0" algn="ctr">
                        <a:spcBef>
                          <a:spcPts val="0"/>
                        </a:spcBef>
                        <a:spcAft>
                          <a:spcPts val="0"/>
                        </a:spcAft>
                        <a:buNone/>
                      </a:pPr>
                      <a:r>
                        <a:rPr lang="en-US" sz="1600"/>
                        <a:t>V5</a:t>
                      </a:r>
                      <a:endParaRPr/>
                    </a:p>
                  </a:txBody>
                  <a:tcPr marT="45725" marB="45725" marR="91450" marL="91450"/>
                </a:tc>
                <a:tc>
                  <a:txBody>
                    <a:bodyPr/>
                    <a:lstStyle/>
                    <a:p>
                      <a:pPr indent="0" lvl="0" marL="0" marR="0" rtl="0" algn="l">
                        <a:spcBef>
                          <a:spcPts val="0"/>
                        </a:spcBef>
                        <a:spcAft>
                          <a:spcPts val="0"/>
                        </a:spcAft>
                        <a:buNone/>
                      </a:pPr>
                      <a:r>
                        <a:rPr lang="en-US" sz="1600"/>
                        <a:t>Create separate access mechanisms based on role</a:t>
                      </a:r>
                      <a:endParaRPr/>
                    </a:p>
                  </a:txBody>
                  <a:tcPr marT="45725" marB="45725" marR="91450" marL="91450"/>
                </a:tc>
                <a:tc>
                  <a:txBody>
                    <a:bodyPr/>
                    <a:lstStyle/>
                    <a:p>
                      <a:pPr indent="0" lvl="0" marL="0" marR="0" rtl="0" algn="l">
                        <a:spcBef>
                          <a:spcPts val="0"/>
                        </a:spcBef>
                        <a:spcAft>
                          <a:spcPts val="0"/>
                        </a:spcAft>
                        <a:buNone/>
                      </a:pPr>
                      <a:r>
                        <a:rPr lang="en-US" sz="1600"/>
                        <a:t>Add IAM groups and attach resource polices to application resources. Add IAM users to groups based on role. </a:t>
                      </a:r>
                      <a:endParaRPr/>
                    </a:p>
                  </a:txBody>
                  <a:tcPr marT="45725" marB="45725" marR="91450" marL="91450"/>
                </a:tc>
              </a:tr>
              <a:tr h="370850">
                <a:tc>
                  <a:txBody>
                    <a:bodyPr/>
                    <a:lstStyle/>
                    <a:p>
                      <a:pPr indent="0" lvl="0" marL="0" marR="0" rtl="0" algn="ctr">
                        <a:spcBef>
                          <a:spcPts val="0"/>
                        </a:spcBef>
                        <a:spcAft>
                          <a:spcPts val="0"/>
                        </a:spcAft>
                        <a:buNone/>
                      </a:pPr>
                      <a:r>
                        <a:rPr lang="en-US" sz="1600"/>
                        <a:t>V6</a:t>
                      </a:r>
                      <a:endParaRPr/>
                    </a:p>
                  </a:txBody>
                  <a:tcPr marT="45725" marB="45725" marR="91450" marL="91450"/>
                </a:tc>
                <a:tc>
                  <a:txBody>
                    <a:bodyPr/>
                    <a:lstStyle/>
                    <a:p>
                      <a:pPr indent="0" lvl="0" marL="0" marR="0" rtl="0" algn="l">
                        <a:spcBef>
                          <a:spcPts val="0"/>
                        </a:spcBef>
                        <a:spcAft>
                          <a:spcPts val="0"/>
                        </a:spcAft>
                        <a:buNone/>
                      </a:pPr>
                      <a:r>
                        <a:rPr lang="en-US" sz="1600"/>
                        <a:t>Ensure the website can handle an expected increase in traffic</a:t>
                      </a:r>
                      <a:endParaRPr/>
                    </a:p>
                  </a:txBody>
                  <a:tcPr marT="45725" marB="45725" marR="91450" marL="91450"/>
                </a:tc>
                <a:tc>
                  <a:txBody>
                    <a:bodyPr/>
                    <a:lstStyle/>
                    <a:p>
                      <a:pPr indent="0" lvl="0" marL="0" marR="0" rtl="0" algn="l">
                        <a:spcBef>
                          <a:spcPts val="0"/>
                        </a:spcBef>
                        <a:spcAft>
                          <a:spcPts val="0"/>
                        </a:spcAft>
                        <a:buNone/>
                      </a:pPr>
                      <a:r>
                        <a:rPr lang="en-US" sz="1600"/>
                        <a:t>Add a load balancer, implement auto scaling on the EC2 instances, and distribute compute and database instances across two Availability Zones.</a:t>
                      </a:r>
                      <a:endParaRPr/>
                    </a:p>
                  </a:txBody>
                  <a:tcPr marT="45725" marB="45725" marR="91450" marL="91450"/>
                </a:tc>
              </a:tr>
            </a:tbl>
          </a:graphicData>
        </a:graphic>
      </p:graphicFrame>
      <p:sp>
        <p:nvSpPr>
          <p:cNvPr id="2114" name="Google Shape;2114;p183"/>
          <p:cNvSpPr/>
          <p:nvPr/>
        </p:nvSpPr>
        <p:spPr>
          <a:xfrm>
            <a:off x="104862" y="2978092"/>
            <a:ext cx="12028523" cy="633370"/>
          </a:xfrm>
          <a:prstGeom prst="rect">
            <a:avLst/>
          </a:prstGeom>
          <a:noFill/>
          <a:ln cap="flat" cmpd="sng" w="53975">
            <a:solidFill>
              <a:srgbClr val="7CE8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115" name="Google Shape;2115;p183"/>
          <p:cNvPicPr preferRelativeResize="0"/>
          <p:nvPr/>
        </p:nvPicPr>
        <p:blipFill rotWithShape="1">
          <a:blip r:embed="rId3">
            <a:alphaModFix/>
          </a:blip>
          <a:srcRect b="0" l="0" r="0" t="0"/>
          <a:stretch/>
        </p:blipFill>
        <p:spPr>
          <a:xfrm>
            <a:off x="9831897" y="5079899"/>
            <a:ext cx="2133867" cy="144936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1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21" name="Google Shape;2121;p18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Café VPC lab tasks</a:t>
            </a:r>
            <a:endParaRPr/>
          </a:p>
        </p:txBody>
      </p:sp>
      <p:sp>
        <p:nvSpPr>
          <p:cNvPr id="2122" name="Google Shape;2122;p18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00000"/>
              </a:lnSpc>
              <a:spcBef>
                <a:spcPts val="0"/>
              </a:spcBef>
              <a:spcAft>
                <a:spcPts val="0"/>
              </a:spcAft>
              <a:buClr>
                <a:srgbClr val="232F3E"/>
              </a:buClr>
              <a:buSzPct val="100000"/>
              <a:buNone/>
            </a:pPr>
            <a:r>
              <a:rPr lang="en-US"/>
              <a:t>In this lab, you will do the following: </a:t>
            </a:r>
            <a:endParaRPr/>
          </a:p>
          <a:p>
            <a:pPr indent="-228600" lvl="1" marL="457200" rtl="0" algn="l">
              <a:lnSpc>
                <a:spcPct val="100000"/>
              </a:lnSpc>
              <a:spcBef>
                <a:spcPts val="1200"/>
              </a:spcBef>
              <a:spcAft>
                <a:spcPts val="0"/>
              </a:spcAft>
              <a:buClr>
                <a:srgbClr val="232F3E"/>
              </a:buClr>
              <a:buSzPct val="100000"/>
              <a:buChar char="•"/>
            </a:pPr>
            <a:r>
              <a:rPr lang="en-US"/>
              <a:t>Make the application server more secure.</a:t>
            </a:r>
            <a:endParaRPr/>
          </a:p>
          <a:p>
            <a:pPr indent="-228600" lvl="1" marL="457200" rtl="0" algn="l">
              <a:lnSpc>
                <a:spcPct val="100000"/>
              </a:lnSpc>
              <a:spcBef>
                <a:spcPts val="1200"/>
              </a:spcBef>
              <a:spcAft>
                <a:spcPts val="0"/>
              </a:spcAft>
              <a:buClr>
                <a:srgbClr val="232F3E"/>
              </a:buClr>
              <a:buSzPct val="100000"/>
              <a:buChar char="•"/>
            </a:pPr>
            <a:r>
              <a:rPr lang="en-US"/>
              <a:t>Move the application instance to a private subnet. Setup a bastion instance in a public subnet to allow test instance access to the application server. Configure a security group for every instance.</a:t>
            </a:r>
            <a:endParaRPr/>
          </a:p>
          <a:p>
            <a:pPr indent="-228600" lvl="1" marL="457200" rtl="0" algn="l">
              <a:lnSpc>
                <a:spcPct val="100000"/>
              </a:lnSpc>
              <a:spcBef>
                <a:spcPts val="1200"/>
              </a:spcBef>
              <a:spcAft>
                <a:spcPts val="0"/>
              </a:spcAft>
              <a:buClr>
                <a:srgbClr val="232F3E"/>
              </a:buClr>
              <a:buSzPct val="100000"/>
              <a:buChar char="•"/>
            </a:pPr>
            <a:r>
              <a:rPr lang="en-US"/>
              <a:t>Allow the application server to download patches from the internet by setting up a NAT gateway in the public subnet.</a:t>
            </a:r>
            <a:endParaRPr/>
          </a:p>
          <a:p>
            <a:pPr indent="-228600" lvl="1" marL="457200" rtl="0" algn="l">
              <a:lnSpc>
                <a:spcPct val="100000"/>
              </a:lnSpc>
              <a:spcBef>
                <a:spcPts val="1200"/>
              </a:spcBef>
              <a:spcAft>
                <a:spcPts val="0"/>
              </a:spcAft>
              <a:buClr>
                <a:srgbClr val="232F3E"/>
              </a:buClr>
              <a:buSzPct val="100000"/>
              <a:buChar char="•"/>
            </a:pPr>
            <a:r>
              <a:rPr lang="en-US"/>
              <a:t>Increase security by adding network ACL rules.</a:t>
            </a:r>
            <a:endParaRPr/>
          </a:p>
          <a:p>
            <a:pPr indent="0" lvl="1" marL="228600" rtl="0" algn="l">
              <a:lnSpc>
                <a:spcPct val="100000"/>
              </a:lnSpc>
              <a:spcBef>
                <a:spcPts val="1200"/>
              </a:spcBef>
              <a:spcAft>
                <a:spcPts val="0"/>
              </a:spcAft>
              <a:buClr>
                <a:srgbClr val="232F3E"/>
              </a:buClr>
              <a:buSzPct val="100000"/>
              <a:buNone/>
            </a:pPr>
            <a:r>
              <a:t/>
            </a:r>
            <a:endParaRPr/>
          </a:p>
          <a:p>
            <a:pPr indent="0" lvl="0" marL="0" rtl="0" algn="l">
              <a:lnSpc>
                <a:spcPct val="100000"/>
              </a:lnSpc>
              <a:spcBef>
                <a:spcPts val="1200"/>
              </a:spcBef>
              <a:spcAft>
                <a:spcPts val="0"/>
              </a:spcAft>
              <a:buClr>
                <a:srgbClr val="232F3E"/>
              </a:buClr>
              <a:buSzPct val="100000"/>
              <a:buNone/>
            </a:pPr>
            <a:r>
              <a:rPr lang="en-US"/>
              <a:t>Open your lab environment to start the lab and find additional details about the tasks that you will perform.</a:t>
            </a:r>
            <a:endParaRPr/>
          </a:p>
        </p:txBody>
      </p:sp>
      <p:pic>
        <p:nvPicPr>
          <p:cNvPr id="2123" name="Google Shape;2123;p184"/>
          <p:cNvPicPr preferRelativeResize="0"/>
          <p:nvPr/>
        </p:nvPicPr>
        <p:blipFill rotWithShape="1">
          <a:blip r:embed="rId3">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1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29" name="Google Shape;2129;p18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Café VPC lab</a:t>
            </a:r>
            <a:endParaRPr/>
          </a:p>
        </p:txBody>
      </p:sp>
      <p:sp>
        <p:nvSpPr>
          <p:cNvPr id="2130" name="Google Shape;2130;p185"/>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What did you configure for the application instance to be accessed through the bastion instance?</a:t>
            </a:r>
            <a:endParaRPr/>
          </a:p>
          <a:p>
            <a:pPr indent="-228600" lvl="0" marL="228600" rtl="0" algn="l">
              <a:lnSpc>
                <a:spcPct val="100000"/>
              </a:lnSpc>
              <a:spcBef>
                <a:spcPts val="1200"/>
              </a:spcBef>
              <a:spcAft>
                <a:spcPts val="0"/>
              </a:spcAft>
              <a:buClr>
                <a:srgbClr val="232F3E"/>
              </a:buClr>
              <a:buSzPts val="2800"/>
              <a:buChar char="•"/>
            </a:pPr>
            <a:r>
              <a:rPr lang="en-US"/>
              <a:t>What configurations did you apply to define the traffic flow from the internet to the application server?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1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36" name="Google Shape;2136;p18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Considerations for the café</a:t>
            </a:r>
            <a:endParaRPr/>
          </a:p>
        </p:txBody>
      </p:sp>
      <p:sp>
        <p:nvSpPr>
          <p:cNvPr id="2137" name="Google Shape;2137;p186"/>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Discuss how the cloud architect's concerns presented in the module introduction are reflected in the VPC that you created in the café lab.</a:t>
            </a:r>
            <a:endParaRPr/>
          </a:p>
        </p:txBody>
      </p:sp>
      <p:pic>
        <p:nvPicPr>
          <p:cNvPr id="2138" name="Google Shape;2138;p186"/>
          <p:cNvPicPr preferRelativeResize="0"/>
          <p:nvPr>
            <p:ph idx="2" type="pic"/>
          </p:nvPr>
        </p:nvPicPr>
        <p:blipFill rotWithShape="1">
          <a:blip r:embed="rId3">
            <a:alphaModFix/>
          </a:blip>
          <a:srcRect b="0" l="16038" r="16039" t="0"/>
          <a:stretch/>
        </p:blipFill>
        <p:spPr>
          <a:xfrm>
            <a:off x="8498586" y="2276856"/>
            <a:ext cx="2971800" cy="2971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1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44" name="Google Shape;2144;p187"/>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Module wrap-up</a:t>
            </a:r>
            <a:endParaRPr/>
          </a:p>
        </p:txBody>
      </p:sp>
      <p:sp>
        <p:nvSpPr>
          <p:cNvPr id="2145" name="Google Shape;2145;p187"/>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Creating a Networking Environment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1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51" name="Google Shape;2151;p18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summary</a:t>
            </a:r>
            <a:endParaRPr/>
          </a:p>
        </p:txBody>
      </p:sp>
      <p:sp>
        <p:nvSpPr>
          <p:cNvPr id="2152" name="Google Shape;2152;p188"/>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prepared you to do the following: </a:t>
            </a:r>
            <a:endParaRPr/>
          </a:p>
          <a:p>
            <a:pPr indent="-228600" lvl="1" marL="457200" rtl="0" algn="l">
              <a:lnSpc>
                <a:spcPct val="100000"/>
              </a:lnSpc>
              <a:spcBef>
                <a:spcPts val="1200"/>
              </a:spcBef>
              <a:spcAft>
                <a:spcPts val="0"/>
              </a:spcAft>
              <a:buClr>
                <a:srgbClr val="232F3E"/>
              </a:buClr>
              <a:buSzPts val="2400"/>
              <a:buChar char="•"/>
            </a:pPr>
            <a:r>
              <a:rPr lang="en-US"/>
              <a:t>Explain the role of a virtual private cloud (VPC) in Amazon Web Services (AWS) Cloud networking.</a:t>
            </a:r>
            <a:endParaRPr/>
          </a:p>
          <a:p>
            <a:pPr indent="-228600" lvl="1" marL="457200" rtl="0" algn="l">
              <a:lnSpc>
                <a:spcPct val="100000"/>
              </a:lnSpc>
              <a:spcBef>
                <a:spcPts val="1200"/>
              </a:spcBef>
              <a:spcAft>
                <a:spcPts val="0"/>
              </a:spcAft>
              <a:buClr>
                <a:srgbClr val="232F3E"/>
              </a:buClr>
              <a:buSzPts val="2400"/>
              <a:buChar char="•"/>
            </a:pPr>
            <a:r>
              <a:rPr lang="en-US"/>
              <a:t>Identify the components in a VPC that can connect an AWS networking environment to the internet.</a:t>
            </a:r>
            <a:endParaRPr/>
          </a:p>
          <a:p>
            <a:pPr indent="-228600" lvl="1" marL="457200" rtl="0" algn="l">
              <a:lnSpc>
                <a:spcPct val="100000"/>
              </a:lnSpc>
              <a:spcBef>
                <a:spcPts val="1200"/>
              </a:spcBef>
              <a:spcAft>
                <a:spcPts val="0"/>
              </a:spcAft>
              <a:buClr>
                <a:srgbClr val="232F3E"/>
              </a:buClr>
              <a:buSzPts val="2400"/>
              <a:buChar char="•"/>
            </a:pPr>
            <a:r>
              <a:rPr lang="en-US"/>
              <a:t>Isolate and secure resources within your AWS networking environment.</a:t>
            </a:r>
            <a:endParaRPr/>
          </a:p>
          <a:p>
            <a:pPr indent="-228600" lvl="1" marL="457200" rtl="0" algn="l">
              <a:lnSpc>
                <a:spcPct val="100000"/>
              </a:lnSpc>
              <a:spcBef>
                <a:spcPts val="1200"/>
              </a:spcBef>
              <a:spcAft>
                <a:spcPts val="0"/>
              </a:spcAft>
              <a:buClr>
                <a:srgbClr val="232F3E"/>
              </a:buClr>
              <a:buSzPts val="2400"/>
              <a:buChar char="•"/>
            </a:pPr>
            <a:r>
              <a:rPr lang="en-US"/>
              <a:t>Create and monitor a VPC with subnets, an internet gateway, route tables, and a security group.</a:t>
            </a:r>
            <a:endParaRPr/>
          </a:p>
          <a:p>
            <a:pPr indent="-228600" lvl="1" marL="457200" rtl="0" algn="l">
              <a:lnSpc>
                <a:spcPct val="100000"/>
              </a:lnSpc>
              <a:spcBef>
                <a:spcPts val="1200"/>
              </a:spcBef>
              <a:spcAft>
                <a:spcPts val="0"/>
              </a:spcAft>
              <a:buClr>
                <a:srgbClr val="232F3E"/>
              </a:buClr>
              <a:buSzPts val="2400"/>
              <a:buChar char="•"/>
            </a:pPr>
            <a:r>
              <a:rPr lang="en-US"/>
              <a:t>Use the AWS Well-Architected Framework principles when creating and planning a network environment.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1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58" name="Google Shape;2158;p18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knowledge check</a:t>
            </a:r>
            <a:endParaRPr/>
          </a:p>
        </p:txBody>
      </p:sp>
      <p:sp>
        <p:nvSpPr>
          <p:cNvPr id="2159" name="Google Shape;2159;p18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The knowledge check is delivered online within your course.</a:t>
            </a:r>
            <a:endParaRPr/>
          </a:p>
          <a:p>
            <a:pPr indent="-228600" lvl="0" marL="228600" rtl="0" algn="l">
              <a:lnSpc>
                <a:spcPct val="100000"/>
              </a:lnSpc>
              <a:spcBef>
                <a:spcPts val="1200"/>
              </a:spcBef>
              <a:spcAft>
                <a:spcPts val="0"/>
              </a:spcAft>
              <a:buClr>
                <a:srgbClr val="232F3E"/>
              </a:buClr>
              <a:buSzPts val="2800"/>
              <a:buChar char="•"/>
            </a:pPr>
            <a:r>
              <a:rPr lang="en-US"/>
              <a:t>The knowledge check includes 10 questions based on the material that was presented on the slides and in the slide notes.</a:t>
            </a:r>
            <a:endParaRPr/>
          </a:p>
          <a:p>
            <a:pPr indent="-228600" lvl="0" marL="228600" rtl="0" algn="l">
              <a:lnSpc>
                <a:spcPct val="100000"/>
              </a:lnSpc>
              <a:spcBef>
                <a:spcPts val="1200"/>
              </a:spcBef>
              <a:spcAft>
                <a:spcPts val="0"/>
              </a:spcAft>
              <a:buClr>
                <a:srgbClr val="232F3E"/>
              </a:buClr>
              <a:buSzPts val="2800"/>
              <a:buChar char="•"/>
            </a:pPr>
            <a:r>
              <a:rPr lang="en-US"/>
              <a:t>You can retake the knowledge check as many times as you like.</a:t>
            </a:r>
            <a:endParaRPr/>
          </a:p>
        </p:txBody>
      </p:sp>
      <p:pic>
        <p:nvPicPr>
          <p:cNvPr id="2160" name="Google Shape;2160;p189"/>
          <p:cNvPicPr preferRelativeResize="0"/>
          <p:nvPr/>
        </p:nvPicPr>
        <p:blipFill rotWithShape="1">
          <a:blip r:embed="rId3">
            <a:alphaModFix/>
          </a:blip>
          <a:srcRect b="0" l="0" r="0" t="0"/>
          <a:stretch/>
        </p:blipFill>
        <p:spPr>
          <a:xfrm>
            <a:off x="1411658" y="3044661"/>
            <a:ext cx="1624858" cy="243872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1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66" name="Google Shape;2166;p190"/>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a:t>
            </a:r>
            <a:endParaRPr/>
          </a:p>
        </p:txBody>
      </p:sp>
      <p:sp>
        <p:nvSpPr>
          <p:cNvPr id="2167" name="Google Shape;2167;p190"/>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A company runs a public-facing three-tier web application in a virtual private cloud (VPC) across multiple Availability Zones (AZs). Amazon Elastic Compute Cloud (Amazon EC2) instances for the application tier running in private subnets need to download software patches from the internet. However, the EC2 instances cannot be directly accessible from the internet. </a:t>
            </a:r>
            <a:endParaRPr/>
          </a:p>
          <a:p>
            <a:pPr indent="0" lvl="0" marL="0" rtl="0" algn="l">
              <a:lnSpc>
                <a:spcPct val="100000"/>
              </a:lnSpc>
              <a:spcBef>
                <a:spcPts val="600"/>
              </a:spcBef>
              <a:spcAft>
                <a:spcPts val="0"/>
              </a:spcAft>
              <a:buClr>
                <a:schemeClr val="lt1"/>
              </a:buClr>
              <a:buSzPts val="1600"/>
              <a:buNone/>
            </a:pPr>
            <a:r>
              <a:rPr lang="en-US"/>
              <a:t>Which actions should be taken to allow the EC2 instances to download the needed patches? (Select TWO.)</a:t>
            </a:r>
            <a:endParaRPr/>
          </a:p>
        </p:txBody>
      </p:sp>
      <p:sp>
        <p:nvSpPr>
          <p:cNvPr id="2168" name="Google Shape;2168;p190"/>
          <p:cNvSpPr txBox="1"/>
          <p:nvPr/>
        </p:nvSpPr>
        <p:spPr>
          <a:xfrm>
            <a:off x="0" y="2440732"/>
            <a:ext cx="12188952" cy="558729"/>
          </a:xfrm>
          <a:prstGeom prst="rect">
            <a:avLst/>
          </a:prstGeom>
          <a:noFill/>
          <a:ln>
            <a:noFill/>
          </a:ln>
        </p:spPr>
        <p:txBody>
          <a:bodyPr anchorCtr="0" anchor="ctr" bIns="91425" lIns="182875" spcFirstLastPara="1" rIns="182875" wrap="square" tIns="91425">
            <a:normAutofit/>
          </a:bodyPr>
          <a:lstStyle/>
          <a:p>
            <a:pPr indent="0" lvl="0" marL="0" marR="0" rtl="0" algn="l">
              <a:lnSpc>
                <a:spcPct val="100000"/>
              </a:lnSpc>
              <a:spcBef>
                <a:spcPts val="0"/>
              </a:spcBef>
              <a:spcAft>
                <a:spcPts val="0"/>
              </a:spcAft>
              <a:buClr>
                <a:srgbClr val="232F3E"/>
              </a:buClr>
              <a:buSzPts val="1800"/>
              <a:buFont typeface="Arial"/>
              <a:buNone/>
            </a:pPr>
            <a:r>
              <a:rPr b="0" i="0" lang="en-US" sz="1800" u="none" cap="none" strike="noStrike">
                <a:solidFill>
                  <a:srgbClr val="232F3E"/>
                </a:solidFill>
                <a:latin typeface="Play"/>
                <a:ea typeface="Play"/>
                <a:cs typeface="Play"/>
                <a:sym typeface="Play"/>
              </a:rPr>
              <a:t>Identify the key words and phrases before continuing.</a:t>
            </a:r>
            <a:endParaRPr/>
          </a:p>
        </p:txBody>
      </p:sp>
      <p:sp>
        <p:nvSpPr>
          <p:cNvPr id="2169" name="Google Shape;2169;p190"/>
          <p:cNvSpPr txBox="1"/>
          <p:nvPr/>
        </p:nvSpPr>
        <p:spPr>
          <a:xfrm>
            <a:off x="0" y="2999461"/>
            <a:ext cx="12188952" cy="3051128"/>
          </a:xfrm>
          <a:prstGeom prst="rect">
            <a:avLst/>
          </a:prstGeom>
          <a:no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rgbClr val="232F3E"/>
              </a:buClr>
              <a:buSzPts val="1800"/>
              <a:buFont typeface="Arial"/>
              <a:buNone/>
            </a:pPr>
            <a:r>
              <a:rPr i="0" lang="en-US" sz="1800" u="none" cap="none" strike="noStrike">
                <a:solidFill>
                  <a:srgbClr val="232F3E"/>
                </a:solidFill>
                <a:latin typeface="Play"/>
                <a:ea typeface="Play"/>
                <a:cs typeface="Play"/>
                <a:sym typeface="Play"/>
              </a:rPr>
              <a:t>The following are the key words and phrases:</a:t>
            </a:r>
            <a:endParaRPr/>
          </a:p>
          <a:p>
            <a:pPr indent="-285750" lvl="0" marL="285750" marR="0" rtl="0" algn="l">
              <a:lnSpc>
                <a:spcPct val="100000"/>
              </a:lnSpc>
              <a:spcBef>
                <a:spcPts val="1600"/>
              </a:spcBef>
              <a:spcAft>
                <a:spcPts val="0"/>
              </a:spcAft>
              <a:buClr>
                <a:srgbClr val="232F3E"/>
              </a:buClr>
              <a:buSzPts val="1800"/>
              <a:buFont typeface="Arial"/>
              <a:buChar char="•"/>
            </a:pPr>
            <a:r>
              <a:rPr i="0" lang="en-US" sz="1800" u="none" cap="none" strike="noStrike">
                <a:solidFill>
                  <a:srgbClr val="232F3E"/>
                </a:solidFill>
                <a:latin typeface="Play"/>
                <a:ea typeface="Play"/>
                <a:cs typeface="Play"/>
                <a:sym typeface="Play"/>
              </a:rPr>
              <a:t>Public-facing web application</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Arial"/>
                <a:ea typeface="Arial"/>
                <a:cs typeface="Arial"/>
                <a:sym typeface="Arial"/>
              </a:rPr>
              <a:t>Needs to download software patches from the internet</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Arial"/>
                <a:ea typeface="Arial"/>
                <a:cs typeface="Arial"/>
                <a:sym typeface="Arial"/>
              </a:rPr>
              <a:t>Cannot be directly accessible from the internet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1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75" name="Google Shape;2175;p191"/>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Response choices</a:t>
            </a:r>
            <a:endParaRPr/>
          </a:p>
        </p:txBody>
      </p:sp>
      <p:sp>
        <p:nvSpPr>
          <p:cNvPr id="2176" name="Google Shape;2176;p191"/>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A company runs a </a:t>
            </a:r>
            <a:r>
              <a:rPr b="1" lang="en-US"/>
              <a:t>public-facing</a:t>
            </a:r>
            <a:r>
              <a:rPr lang="en-US"/>
              <a:t> three-tier web application in a virtual private cloud (VPC) across multiple Availability Zones (AZs). Amazon Elastic Compute Cloud (Amazon EC2) instances for the application tier running in private </a:t>
            </a:r>
            <a:r>
              <a:rPr b="1" lang="en-US"/>
              <a:t>subnets need to download software patches from the internet</a:t>
            </a:r>
            <a:r>
              <a:rPr lang="en-US"/>
              <a:t>. However, the EC2 instances </a:t>
            </a:r>
            <a:r>
              <a:rPr b="1" lang="en-US"/>
              <a:t>cannot be directly accessible from the internet</a:t>
            </a:r>
            <a:r>
              <a:rPr lang="en-US"/>
              <a:t>. </a:t>
            </a:r>
            <a:endParaRPr/>
          </a:p>
          <a:p>
            <a:pPr indent="0" lvl="0" marL="0" rtl="0" algn="l">
              <a:lnSpc>
                <a:spcPct val="100000"/>
              </a:lnSpc>
              <a:spcBef>
                <a:spcPts val="600"/>
              </a:spcBef>
              <a:spcAft>
                <a:spcPts val="0"/>
              </a:spcAft>
              <a:buClr>
                <a:schemeClr val="lt1"/>
              </a:buClr>
              <a:buSzPts val="1600"/>
              <a:buNone/>
            </a:pPr>
            <a:r>
              <a:rPr lang="en-US"/>
              <a:t>Which actions should be taken to allow the EC2 instances to download the needed patches? (Select TWO.)</a:t>
            </a:r>
            <a:endParaRPr/>
          </a:p>
        </p:txBody>
      </p:sp>
      <p:sp>
        <p:nvSpPr>
          <p:cNvPr id="2177" name="Google Shape;2177;p191"/>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2178" name="Google Shape;2178;p191"/>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2179" name="Google Shape;2179;p191"/>
          <p:cNvGrpSpPr/>
          <p:nvPr/>
        </p:nvGrpSpPr>
        <p:grpSpPr>
          <a:xfrm>
            <a:off x="2477" y="2564971"/>
            <a:ext cx="12189523" cy="3215840"/>
            <a:chOff x="2477" y="3043941"/>
            <a:chExt cx="12189523" cy="3215840"/>
          </a:xfrm>
        </p:grpSpPr>
        <p:sp>
          <p:nvSpPr>
            <p:cNvPr id="2180" name="Google Shape;2180;p191"/>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2181" name="Google Shape;2181;p191"/>
            <p:cNvSpPr txBox="1"/>
            <p:nvPr/>
          </p:nvSpPr>
          <p:spPr>
            <a:xfrm>
              <a:off x="907950" y="304394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Configure a NAT gateway in a public subnet.</a:t>
              </a:r>
              <a:endParaRPr b="0" i="0" sz="1600" u="none" cap="none" strike="noStrike">
                <a:solidFill>
                  <a:srgbClr val="232F3E"/>
                </a:solidFill>
                <a:latin typeface="Arial"/>
                <a:ea typeface="Arial"/>
                <a:cs typeface="Arial"/>
                <a:sym typeface="Arial"/>
              </a:endParaRPr>
            </a:p>
          </p:txBody>
        </p:sp>
        <p:sp>
          <p:nvSpPr>
            <p:cNvPr id="2182" name="Google Shape;2182;p191"/>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2183" name="Google Shape;2183;p191"/>
            <p:cNvSpPr txBox="1"/>
            <p:nvPr/>
          </p:nvSpPr>
          <p:spPr>
            <a:xfrm>
              <a:off x="907950" y="368788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Configure a NAT instance in a private subnet.</a:t>
              </a:r>
              <a:endParaRPr/>
            </a:p>
          </p:txBody>
        </p:sp>
        <p:sp>
          <p:nvSpPr>
            <p:cNvPr id="2184" name="Google Shape;2184;p191"/>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2185" name="Google Shape;2185;p191"/>
            <p:cNvSpPr txBox="1"/>
            <p:nvPr/>
          </p:nvSpPr>
          <p:spPr>
            <a:xfrm>
              <a:off x="907950" y="433182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Define a custom route table with a route to the internet gateway for internet traffic and associate it with</a:t>
              </a:r>
              <a:endParaRPr/>
            </a:p>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the private subnets for the application tier.</a:t>
              </a:r>
              <a:endParaRPr/>
            </a:p>
          </p:txBody>
        </p:sp>
        <p:sp>
          <p:nvSpPr>
            <p:cNvPr id="2186" name="Google Shape;2186;p191"/>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2187" name="Google Shape;2187;p191"/>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Define a custom route table with a route to the NAT gateway for internet traffic and associate it with the</a:t>
              </a:r>
              <a:endParaRPr/>
            </a:p>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private subnets for the application tier.</a:t>
              </a:r>
              <a:endParaRPr/>
            </a:p>
          </p:txBody>
        </p:sp>
        <p:sp>
          <p:nvSpPr>
            <p:cNvPr id="2188" name="Google Shape;2188;p191"/>
            <p:cNvSpPr txBox="1"/>
            <p:nvPr/>
          </p:nvSpPr>
          <p:spPr>
            <a:xfrm>
              <a:off x="2477" y="561970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E</a:t>
              </a:r>
              <a:endParaRPr/>
            </a:p>
          </p:txBody>
        </p:sp>
        <p:sp>
          <p:nvSpPr>
            <p:cNvPr id="2189" name="Google Shape;2189;p191"/>
            <p:cNvSpPr txBox="1"/>
            <p:nvPr/>
          </p:nvSpPr>
          <p:spPr>
            <a:xfrm>
              <a:off x="908304" y="561970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Assign Elastic IP addresses to the EC2 instances.</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1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95" name="Google Shape;2195;p192"/>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Answer</a:t>
            </a:r>
            <a:endParaRPr/>
          </a:p>
        </p:txBody>
      </p:sp>
      <p:sp>
        <p:nvSpPr>
          <p:cNvPr id="2196" name="Google Shape;2196;p192"/>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The answers are A and D. </a:t>
            </a:r>
            <a:endParaRPr/>
          </a:p>
        </p:txBody>
      </p:sp>
      <p:sp>
        <p:nvSpPr>
          <p:cNvPr id="2197" name="Google Shape;2197;p192"/>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2198" name="Google Shape;2198;p192"/>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2199" name="Google Shape;2199;p192"/>
          <p:cNvGrpSpPr/>
          <p:nvPr/>
        </p:nvGrpSpPr>
        <p:grpSpPr>
          <a:xfrm>
            <a:off x="2477" y="2564971"/>
            <a:ext cx="12189169" cy="2571900"/>
            <a:chOff x="2477" y="3043941"/>
            <a:chExt cx="12189169" cy="2571900"/>
          </a:xfrm>
        </p:grpSpPr>
        <p:sp>
          <p:nvSpPr>
            <p:cNvPr id="2200" name="Google Shape;2200;p192"/>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2201" name="Google Shape;2201;p192"/>
            <p:cNvSpPr txBox="1"/>
            <p:nvPr/>
          </p:nvSpPr>
          <p:spPr>
            <a:xfrm>
              <a:off x="907950" y="304394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Configure a NAT gateway in a public subnet.</a:t>
              </a:r>
              <a:endParaRPr sz="1600">
                <a:solidFill>
                  <a:srgbClr val="232F3E"/>
                </a:solidFill>
                <a:latin typeface="Arial"/>
                <a:ea typeface="Arial"/>
                <a:cs typeface="Arial"/>
                <a:sym typeface="Arial"/>
              </a:endParaRPr>
            </a:p>
          </p:txBody>
        </p:sp>
        <p:sp>
          <p:nvSpPr>
            <p:cNvPr id="2202" name="Google Shape;2202;p192"/>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2203" name="Google Shape;2203;p192"/>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Define a custom route table with a route to the NAT gateway for internet traffic and associate it with the</a:t>
              </a:r>
              <a:endParaRPr/>
            </a:p>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private subnets for the application tier.</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29" name="Google Shape;1229;p130"/>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Introducing Amazon VPC</a:t>
            </a:r>
            <a:endParaRPr/>
          </a:p>
        </p:txBody>
      </p:sp>
      <p:sp>
        <p:nvSpPr>
          <p:cNvPr id="1230" name="Google Shape;1230;p130"/>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Creating a Networking Environment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1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09" name="Google Shape;2209;p193"/>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
        <p:nvSpPr>
          <p:cNvPr id="2210" name="Google Shape;2210;p193"/>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Contact us at </a:t>
            </a:r>
            <a:r>
              <a:rPr b="0" i="0" lang="en-US" sz="1800" u="sng" cap="none" strike="noStrike">
                <a:solidFill>
                  <a:schemeClr val="hlink"/>
                </a:solidFill>
                <a:latin typeface="Play"/>
                <a:ea typeface="Play"/>
                <a:cs typeface="Play"/>
                <a:sym typeface="Play"/>
                <a:hlinkClick r:id="rId3"/>
              </a:rPr>
              <a:t>https://support.aws.amazon.com/#/contacts/aws-academy</a:t>
            </a:r>
            <a:r>
              <a:rPr b="0" i="0" lang="en-US" sz="1800" u="none" cap="none" strike="noStrike">
                <a:solidFill>
                  <a:schemeClr val="lt1"/>
                </a:solidFill>
                <a:latin typeface="Play"/>
                <a:ea typeface="Play"/>
                <a:cs typeface="Play"/>
                <a:sym typeface="Play"/>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36" name="Google Shape;1236;p1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physical infrastructure </a:t>
            </a:r>
            <a:endParaRPr/>
          </a:p>
        </p:txBody>
      </p:sp>
      <p:sp>
        <p:nvSpPr>
          <p:cNvPr id="1237" name="Google Shape;1237;p131"/>
          <p:cNvSpPr txBox="1"/>
          <p:nvPr>
            <p:ph idx="1" type="body"/>
          </p:nvPr>
        </p:nvSpPr>
        <p:spPr>
          <a:xfrm>
            <a:off x="365760" y="1097280"/>
            <a:ext cx="11232020" cy="129487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400"/>
              <a:buChar char="•"/>
            </a:pPr>
            <a:r>
              <a:rPr lang="en-US" sz="2400"/>
              <a:t>AWS Cloud infrastructure resides in data centers which contain thousands of servers built into racks. Every rack has network routers and switches to route traffic.</a:t>
            </a:r>
            <a:endParaRPr/>
          </a:p>
        </p:txBody>
      </p:sp>
      <p:sp>
        <p:nvSpPr>
          <p:cNvPr id="1238" name="Google Shape;1238;p131"/>
          <p:cNvSpPr/>
          <p:nvPr/>
        </p:nvSpPr>
        <p:spPr>
          <a:xfrm>
            <a:off x="299579" y="2151961"/>
            <a:ext cx="4895513" cy="378565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Play"/>
                <a:ea typeface="Play"/>
                <a:cs typeface="Play"/>
                <a:sym typeface="Play"/>
              </a:rPr>
              <a:t>Data centers are grouped together in Availability Zones (AZs).</a:t>
            </a:r>
            <a:endParaRPr/>
          </a:p>
          <a:p>
            <a:pPr indent="-285750" lvl="0" marL="2857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Play"/>
                <a:ea typeface="Play"/>
                <a:cs typeface="Play"/>
                <a:sym typeface="Play"/>
              </a:rPr>
              <a:t>AZs are connected with single digit millisecond latency network.</a:t>
            </a:r>
            <a:endParaRPr/>
          </a:p>
          <a:p>
            <a:pPr indent="-285750" lvl="0" marL="2857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Play"/>
                <a:ea typeface="Play"/>
                <a:cs typeface="Play"/>
                <a:sym typeface="Play"/>
              </a:rPr>
              <a:t>AZs are grouped together in an AWS Region.  </a:t>
            </a:r>
            <a:endParaRPr/>
          </a:p>
          <a:p>
            <a:pPr indent="-285750" lvl="0" marL="2857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Play"/>
                <a:ea typeface="Play"/>
                <a:cs typeface="Play"/>
                <a:sym typeface="Play"/>
              </a:rPr>
              <a:t>Latency between AWS Regions is 10s of milliseconds.</a:t>
            </a:r>
            <a:endParaRPr/>
          </a:p>
        </p:txBody>
      </p:sp>
      <p:grpSp>
        <p:nvGrpSpPr>
          <p:cNvPr descr="Image of the AWS Cloud containing two Regions each with three Availability Zones." id="1239" name="Google Shape;1239;p131"/>
          <p:cNvGrpSpPr/>
          <p:nvPr/>
        </p:nvGrpSpPr>
        <p:grpSpPr>
          <a:xfrm>
            <a:off x="5195092" y="2203951"/>
            <a:ext cx="6451134" cy="3612599"/>
            <a:chOff x="5195092" y="2203951"/>
            <a:chExt cx="6451134" cy="3612599"/>
          </a:xfrm>
        </p:grpSpPr>
        <p:sp>
          <p:nvSpPr>
            <p:cNvPr id="1240" name="Google Shape;1240;p131"/>
            <p:cNvSpPr/>
            <p:nvPr/>
          </p:nvSpPr>
          <p:spPr>
            <a:xfrm>
              <a:off x="5652862" y="3353448"/>
              <a:ext cx="2167734" cy="491598"/>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A1</a:t>
              </a:r>
              <a:endParaRPr/>
            </a:p>
          </p:txBody>
        </p:sp>
        <p:sp>
          <p:nvSpPr>
            <p:cNvPr id="1241" name="Google Shape;1241;p131"/>
            <p:cNvSpPr/>
            <p:nvPr/>
          </p:nvSpPr>
          <p:spPr>
            <a:xfrm>
              <a:off x="5195092" y="2203951"/>
              <a:ext cx="6451134" cy="3612599"/>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AWS Cloud</a:t>
              </a:r>
              <a:endParaRPr/>
            </a:p>
          </p:txBody>
        </p:sp>
        <p:pic>
          <p:nvPicPr>
            <p:cNvPr id="1242" name="Google Shape;1242;p131"/>
            <p:cNvPicPr preferRelativeResize="0"/>
            <p:nvPr/>
          </p:nvPicPr>
          <p:blipFill rotWithShape="1">
            <a:blip r:embed="rId3">
              <a:alphaModFix/>
            </a:blip>
            <a:srcRect b="0" l="0" r="0" t="0"/>
            <a:stretch/>
          </p:blipFill>
          <p:spPr>
            <a:xfrm>
              <a:off x="5195092" y="2203951"/>
              <a:ext cx="381000" cy="381000"/>
            </a:xfrm>
            <a:prstGeom prst="rect">
              <a:avLst/>
            </a:prstGeom>
            <a:noFill/>
            <a:ln>
              <a:noFill/>
            </a:ln>
          </p:spPr>
        </p:pic>
        <p:sp>
          <p:nvSpPr>
            <p:cNvPr id="1243" name="Google Shape;1243;p131"/>
            <p:cNvSpPr/>
            <p:nvPr/>
          </p:nvSpPr>
          <p:spPr>
            <a:xfrm>
              <a:off x="5391676" y="2802311"/>
              <a:ext cx="2816488" cy="2744120"/>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Region A</a:t>
              </a:r>
              <a:endParaRPr/>
            </a:p>
          </p:txBody>
        </p:sp>
        <p:pic>
          <p:nvPicPr>
            <p:cNvPr id="1244" name="Google Shape;1244;p131"/>
            <p:cNvPicPr preferRelativeResize="0"/>
            <p:nvPr/>
          </p:nvPicPr>
          <p:blipFill rotWithShape="1">
            <a:blip r:embed="rId4">
              <a:alphaModFix/>
            </a:blip>
            <a:srcRect b="0" l="0" r="0" t="0"/>
            <a:stretch/>
          </p:blipFill>
          <p:spPr>
            <a:xfrm>
              <a:off x="5385592" y="2802311"/>
              <a:ext cx="381000" cy="381000"/>
            </a:xfrm>
            <a:prstGeom prst="rect">
              <a:avLst/>
            </a:prstGeom>
            <a:noFill/>
            <a:ln>
              <a:noFill/>
            </a:ln>
          </p:spPr>
        </p:pic>
        <p:sp>
          <p:nvSpPr>
            <p:cNvPr id="1245" name="Google Shape;1245;p131"/>
            <p:cNvSpPr/>
            <p:nvPr/>
          </p:nvSpPr>
          <p:spPr>
            <a:xfrm>
              <a:off x="5652862" y="4049460"/>
              <a:ext cx="2167734" cy="491598"/>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A2</a:t>
              </a:r>
              <a:endParaRPr/>
            </a:p>
          </p:txBody>
        </p:sp>
        <p:sp>
          <p:nvSpPr>
            <p:cNvPr id="1246" name="Google Shape;1246;p131"/>
            <p:cNvSpPr/>
            <p:nvPr/>
          </p:nvSpPr>
          <p:spPr>
            <a:xfrm>
              <a:off x="5650712" y="4797945"/>
              <a:ext cx="2167734" cy="491598"/>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A3</a:t>
              </a:r>
              <a:endParaRPr/>
            </a:p>
          </p:txBody>
        </p:sp>
        <p:sp>
          <p:nvSpPr>
            <p:cNvPr id="1247" name="Google Shape;1247;p131"/>
            <p:cNvSpPr/>
            <p:nvPr/>
          </p:nvSpPr>
          <p:spPr>
            <a:xfrm>
              <a:off x="8893763" y="3353448"/>
              <a:ext cx="2167734" cy="491598"/>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B1</a:t>
              </a:r>
              <a:endParaRPr/>
            </a:p>
          </p:txBody>
        </p:sp>
        <p:sp>
          <p:nvSpPr>
            <p:cNvPr id="1248" name="Google Shape;1248;p131"/>
            <p:cNvSpPr/>
            <p:nvPr/>
          </p:nvSpPr>
          <p:spPr>
            <a:xfrm>
              <a:off x="8632577" y="2802311"/>
              <a:ext cx="2816488" cy="2744120"/>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Region B</a:t>
              </a:r>
              <a:endParaRPr/>
            </a:p>
          </p:txBody>
        </p:sp>
        <p:pic>
          <p:nvPicPr>
            <p:cNvPr id="1249" name="Google Shape;1249;p131"/>
            <p:cNvPicPr preferRelativeResize="0"/>
            <p:nvPr/>
          </p:nvPicPr>
          <p:blipFill rotWithShape="1">
            <a:blip r:embed="rId4">
              <a:alphaModFix/>
            </a:blip>
            <a:srcRect b="0" l="0" r="0" t="0"/>
            <a:stretch/>
          </p:blipFill>
          <p:spPr>
            <a:xfrm>
              <a:off x="8632577" y="2802311"/>
              <a:ext cx="381000" cy="381000"/>
            </a:xfrm>
            <a:prstGeom prst="rect">
              <a:avLst/>
            </a:prstGeom>
            <a:noFill/>
            <a:ln>
              <a:noFill/>
            </a:ln>
          </p:spPr>
        </p:pic>
        <p:sp>
          <p:nvSpPr>
            <p:cNvPr id="1250" name="Google Shape;1250;p131"/>
            <p:cNvSpPr/>
            <p:nvPr/>
          </p:nvSpPr>
          <p:spPr>
            <a:xfrm>
              <a:off x="8893763" y="4049460"/>
              <a:ext cx="2167734" cy="491598"/>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B2</a:t>
              </a:r>
              <a:endParaRPr/>
            </a:p>
          </p:txBody>
        </p:sp>
        <p:sp>
          <p:nvSpPr>
            <p:cNvPr id="1251" name="Google Shape;1251;p131"/>
            <p:cNvSpPr/>
            <p:nvPr/>
          </p:nvSpPr>
          <p:spPr>
            <a:xfrm>
              <a:off x="8891613" y="4797945"/>
              <a:ext cx="2167734" cy="491598"/>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B3</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sz="1400"/>
          </a:p>
        </p:txBody>
      </p:sp>
      <p:sp>
        <p:nvSpPr>
          <p:cNvPr id="1257" name="Google Shape;1257;p132"/>
          <p:cNvSpPr txBox="1"/>
          <p:nvPr>
            <p:ph type="title"/>
          </p:nvPr>
        </p:nvSpPr>
        <p:spPr>
          <a:xfrm>
            <a:off x="365760" y="53502"/>
            <a:ext cx="11466576" cy="53561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latin typeface="Play"/>
                <a:ea typeface="Play"/>
                <a:cs typeface="Play"/>
                <a:sym typeface="Play"/>
              </a:rPr>
              <a:t>AWS account resource isolation</a:t>
            </a:r>
            <a:endParaRPr/>
          </a:p>
        </p:txBody>
      </p:sp>
      <p:grpSp>
        <p:nvGrpSpPr>
          <p:cNvPr descr="Diagram of AWS Cloud containing a Region and two Availability Zones (AZs). An AWS account spans the Region and contains an Amazon VPC." id="1258" name="Google Shape;1258;p132"/>
          <p:cNvGrpSpPr/>
          <p:nvPr/>
        </p:nvGrpSpPr>
        <p:grpSpPr>
          <a:xfrm>
            <a:off x="750747" y="1079970"/>
            <a:ext cx="10596957" cy="4851661"/>
            <a:chOff x="509891" y="1003371"/>
            <a:chExt cx="10596957" cy="4851661"/>
          </a:xfrm>
        </p:grpSpPr>
        <p:sp>
          <p:nvSpPr>
            <p:cNvPr id="1259" name="Google Shape;1259;p132"/>
            <p:cNvSpPr/>
            <p:nvPr/>
          </p:nvSpPr>
          <p:spPr>
            <a:xfrm>
              <a:off x="2411496" y="2341430"/>
              <a:ext cx="2226613" cy="3068371"/>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1</a:t>
              </a:r>
              <a:endParaRPr/>
            </a:p>
          </p:txBody>
        </p:sp>
        <p:sp>
          <p:nvSpPr>
            <p:cNvPr id="1260" name="Google Shape;1260;p132"/>
            <p:cNvSpPr/>
            <p:nvPr/>
          </p:nvSpPr>
          <p:spPr>
            <a:xfrm>
              <a:off x="1935243" y="3120870"/>
              <a:ext cx="8432802" cy="204103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Default Amazon VPC</a:t>
              </a:r>
              <a:endParaRPr/>
            </a:p>
          </p:txBody>
        </p:sp>
        <p:sp>
          <p:nvSpPr>
            <p:cNvPr id="1261" name="Google Shape;1261;p132"/>
            <p:cNvSpPr/>
            <p:nvPr/>
          </p:nvSpPr>
          <p:spPr>
            <a:xfrm>
              <a:off x="509891" y="1003371"/>
              <a:ext cx="10596957" cy="4851661"/>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AWS Cloud</a:t>
              </a:r>
              <a:endParaRPr/>
            </a:p>
          </p:txBody>
        </p:sp>
        <p:sp>
          <p:nvSpPr>
            <p:cNvPr id="1262" name="Google Shape;1262;p132"/>
            <p:cNvSpPr/>
            <p:nvPr/>
          </p:nvSpPr>
          <p:spPr>
            <a:xfrm>
              <a:off x="5322970" y="2338687"/>
              <a:ext cx="2122490" cy="3068371"/>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2</a:t>
              </a:r>
              <a:endParaRPr/>
            </a:p>
          </p:txBody>
        </p:sp>
        <p:pic>
          <p:nvPicPr>
            <p:cNvPr id="1263" name="Google Shape;1263;p132"/>
            <p:cNvPicPr preferRelativeResize="0"/>
            <p:nvPr/>
          </p:nvPicPr>
          <p:blipFill rotWithShape="1">
            <a:blip r:embed="rId3">
              <a:alphaModFix/>
            </a:blip>
            <a:srcRect b="0" l="0" r="0" t="0"/>
            <a:stretch/>
          </p:blipFill>
          <p:spPr>
            <a:xfrm>
              <a:off x="509891" y="1003371"/>
              <a:ext cx="381000" cy="381000"/>
            </a:xfrm>
            <a:prstGeom prst="rect">
              <a:avLst/>
            </a:prstGeom>
            <a:noFill/>
            <a:ln>
              <a:noFill/>
            </a:ln>
          </p:spPr>
        </p:pic>
        <p:pic>
          <p:nvPicPr>
            <p:cNvPr id="1264" name="Google Shape;1264;p132"/>
            <p:cNvPicPr preferRelativeResize="0"/>
            <p:nvPr/>
          </p:nvPicPr>
          <p:blipFill rotWithShape="1">
            <a:blip r:embed="rId4">
              <a:alphaModFix/>
            </a:blip>
            <a:srcRect b="0" l="0" r="0" t="0"/>
            <a:stretch/>
          </p:blipFill>
          <p:spPr>
            <a:xfrm>
              <a:off x="1943187" y="3131335"/>
              <a:ext cx="381000" cy="381000"/>
            </a:xfrm>
            <a:prstGeom prst="rect">
              <a:avLst/>
            </a:prstGeom>
            <a:noFill/>
            <a:ln>
              <a:noFill/>
            </a:ln>
          </p:spPr>
        </p:pic>
        <p:sp>
          <p:nvSpPr>
            <p:cNvPr id="1265" name="Google Shape;1265;p132"/>
            <p:cNvSpPr/>
            <p:nvPr/>
          </p:nvSpPr>
          <p:spPr>
            <a:xfrm>
              <a:off x="772809" y="2000452"/>
              <a:ext cx="9917532" cy="3576909"/>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Region</a:t>
              </a:r>
              <a:endParaRPr/>
            </a:p>
          </p:txBody>
        </p:sp>
        <p:pic>
          <p:nvPicPr>
            <p:cNvPr id="1266" name="Google Shape;1266;p132"/>
            <p:cNvPicPr preferRelativeResize="0"/>
            <p:nvPr/>
          </p:nvPicPr>
          <p:blipFill rotWithShape="1">
            <a:blip r:embed="rId5">
              <a:alphaModFix/>
            </a:blip>
            <a:srcRect b="0" l="0" r="0" t="0"/>
            <a:stretch/>
          </p:blipFill>
          <p:spPr>
            <a:xfrm>
              <a:off x="772809" y="2000452"/>
              <a:ext cx="381000" cy="381000"/>
            </a:xfrm>
            <a:prstGeom prst="rect">
              <a:avLst/>
            </a:prstGeom>
            <a:noFill/>
            <a:ln>
              <a:noFill/>
            </a:ln>
          </p:spPr>
        </p:pic>
        <p:sp>
          <p:nvSpPr>
            <p:cNvPr id="1267" name="Google Shape;1267;p132"/>
            <p:cNvSpPr/>
            <p:nvPr/>
          </p:nvSpPr>
          <p:spPr>
            <a:xfrm>
              <a:off x="630541" y="1478548"/>
              <a:ext cx="10270447" cy="4222884"/>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AWS account</a:t>
              </a:r>
              <a:endParaRPr/>
            </a:p>
          </p:txBody>
        </p:sp>
        <p:pic>
          <p:nvPicPr>
            <p:cNvPr id="1268" name="Google Shape;1268;p132"/>
            <p:cNvPicPr preferRelativeResize="0"/>
            <p:nvPr/>
          </p:nvPicPr>
          <p:blipFill rotWithShape="1">
            <a:blip r:embed="rId6">
              <a:alphaModFix/>
            </a:blip>
            <a:srcRect b="0" l="0" r="0" t="0"/>
            <a:stretch/>
          </p:blipFill>
          <p:spPr>
            <a:xfrm>
              <a:off x="630541" y="1487065"/>
              <a:ext cx="381000" cy="381000"/>
            </a:xfrm>
            <a:prstGeom prst="rect">
              <a:avLst/>
            </a:prstGeom>
            <a:noFill/>
            <a:ln>
              <a:noFill/>
            </a:ln>
          </p:spPr>
        </p:pic>
        <p:sp>
          <p:nvSpPr>
            <p:cNvPr id="1269" name="Google Shape;1269;p132"/>
            <p:cNvSpPr/>
            <p:nvPr/>
          </p:nvSpPr>
          <p:spPr>
            <a:xfrm>
              <a:off x="8001078" y="2338687"/>
              <a:ext cx="2122490" cy="3068371"/>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3</a:t>
              </a:r>
              <a:endParaRPr/>
            </a:p>
          </p:txBody>
        </p:sp>
        <p:sp>
          <p:nvSpPr>
            <p:cNvPr id="1270" name="Google Shape;1270;p132"/>
            <p:cNvSpPr txBox="1"/>
            <p:nvPr/>
          </p:nvSpPr>
          <p:spPr>
            <a:xfrm>
              <a:off x="2717591" y="4351496"/>
              <a:ext cx="1740683"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EC2 instance 1 </a:t>
              </a:r>
              <a:endParaRPr/>
            </a:p>
          </p:txBody>
        </p:sp>
        <p:pic>
          <p:nvPicPr>
            <p:cNvPr id="1271" name="Google Shape;1271;p132"/>
            <p:cNvPicPr preferRelativeResize="0"/>
            <p:nvPr/>
          </p:nvPicPr>
          <p:blipFill rotWithShape="1">
            <a:blip r:embed="rId7">
              <a:alphaModFix/>
            </a:blip>
            <a:srcRect b="0" l="0" r="0" t="0"/>
            <a:stretch/>
          </p:blipFill>
          <p:spPr>
            <a:xfrm>
              <a:off x="3254332" y="3734775"/>
              <a:ext cx="667199" cy="667199"/>
            </a:xfrm>
            <a:prstGeom prst="rect">
              <a:avLst/>
            </a:prstGeom>
            <a:noFill/>
            <a:ln>
              <a:noFill/>
            </a:ln>
          </p:spPr>
        </p:pic>
        <p:sp>
          <p:nvSpPr>
            <p:cNvPr id="1272" name="Google Shape;1272;p132"/>
            <p:cNvSpPr txBox="1"/>
            <p:nvPr/>
          </p:nvSpPr>
          <p:spPr>
            <a:xfrm>
              <a:off x="5559259" y="4385258"/>
              <a:ext cx="1740683"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EC2 instance 2 </a:t>
              </a:r>
              <a:endParaRPr/>
            </a:p>
          </p:txBody>
        </p:sp>
        <p:pic>
          <p:nvPicPr>
            <p:cNvPr id="1273" name="Google Shape;1273;p132"/>
            <p:cNvPicPr preferRelativeResize="0"/>
            <p:nvPr/>
          </p:nvPicPr>
          <p:blipFill rotWithShape="1">
            <a:blip r:embed="rId7">
              <a:alphaModFix/>
            </a:blip>
            <a:srcRect b="0" l="0" r="0" t="0"/>
            <a:stretch/>
          </p:blipFill>
          <p:spPr>
            <a:xfrm>
              <a:off x="6096000" y="3763054"/>
              <a:ext cx="667199" cy="667199"/>
            </a:xfrm>
            <a:prstGeom prst="rect">
              <a:avLst/>
            </a:prstGeom>
            <a:noFill/>
            <a:ln>
              <a:noFill/>
            </a:ln>
          </p:spPr>
        </p:pic>
        <p:sp>
          <p:nvSpPr>
            <p:cNvPr id="1274" name="Google Shape;1274;p132"/>
            <p:cNvSpPr txBox="1"/>
            <p:nvPr/>
          </p:nvSpPr>
          <p:spPr>
            <a:xfrm>
              <a:off x="8260741" y="4385258"/>
              <a:ext cx="1740683"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EC2 instance 3 </a:t>
              </a:r>
              <a:endParaRPr/>
            </a:p>
          </p:txBody>
        </p:sp>
        <p:pic>
          <p:nvPicPr>
            <p:cNvPr id="1275" name="Google Shape;1275;p132"/>
            <p:cNvPicPr preferRelativeResize="0"/>
            <p:nvPr/>
          </p:nvPicPr>
          <p:blipFill rotWithShape="1">
            <a:blip r:embed="rId7">
              <a:alphaModFix/>
            </a:blip>
            <a:srcRect b="0" l="0" r="0" t="0"/>
            <a:stretch/>
          </p:blipFill>
          <p:spPr>
            <a:xfrm>
              <a:off x="8797482" y="3768537"/>
              <a:ext cx="667199" cy="667199"/>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